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0" r:id="rId3"/>
    <p:sldId id="261" r:id="rId4"/>
    <p:sldId id="262" r:id="rId5"/>
    <p:sldId id="263" r:id="rId6"/>
    <p:sldId id="264" r:id="rId7"/>
    <p:sldId id="265" r:id="rId8"/>
    <p:sldId id="266" r:id="rId9"/>
    <p:sldId id="267" r:id="rId10"/>
    <p:sldId id="268" r:id="rId11"/>
    <p:sldId id="269" r:id="rId12"/>
    <p:sldId id="25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62" autoAdjust="0"/>
    <p:restoredTop sz="86842" autoAdjust="0"/>
  </p:normalViewPr>
  <p:slideViewPr>
    <p:cSldViewPr snapToGrid="0">
      <p:cViewPr>
        <p:scale>
          <a:sx n="70" d="100"/>
          <a:sy n="70" d="100"/>
        </p:scale>
        <p:origin x="117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CFDBC-C324-4F45-91A1-C50058B08602}"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E879F-E00B-48CB-9BD1-2F6FF70E4167}" type="slidenum">
              <a:rPr lang="en-US" smtClean="0"/>
              <a:t>‹#›</a:t>
            </a:fld>
            <a:endParaRPr lang="en-US"/>
          </a:p>
        </p:txBody>
      </p:sp>
    </p:spTree>
    <p:extLst>
      <p:ext uri="{BB962C8B-B14F-4D97-AF65-F5344CB8AC3E}">
        <p14:creationId xmlns:p14="http://schemas.microsoft.com/office/powerpoint/2010/main" val="236114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31E747-7AD0-4D49-B1B0-EBE11849FA7F}"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CAC04C-82EF-43AC-9139-48AD7BB9CE4E}"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34920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991A7D-EDB9-441F-95D3-FB2B716121E2}"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24597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2AEBC4-5169-4DC5-97E5-0C2AA2C2E3C6}"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89585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98AC1-A644-4172-9D8E-100E2AFB9179}"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40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AF6B06-FB2C-4559-B2F4-F64C525B5488}"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206199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EEED6-E7DF-4055-9BD4-55315308698F}" type="datetime1">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84760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EF1A0C-D38D-4754-BFA1-025D2FF79C64}" type="datetime1">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301072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DB090A-4295-4A2D-BD1F-6D59AB05DF80}" type="datetime1">
              <a:rPr lang="en-US" smtClean="0"/>
              <a:t>4/22/2020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47781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5B290D8-E935-4E7F-8204-D5E2208282B5}" type="datetime1">
              <a:rPr lang="en-US" smtClean="0"/>
              <a:t>4/22/2020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D7AEF2D-0619-4DD9-A0B6-3C5CAD5F5595}" type="slidenum">
              <a:rPr lang="en-US" smtClean="0"/>
              <a:t>‹#›</a:t>
            </a:fld>
            <a:endParaRPr lang="en-US"/>
          </a:p>
        </p:txBody>
      </p:sp>
    </p:spTree>
    <p:extLst>
      <p:ext uri="{BB962C8B-B14F-4D97-AF65-F5344CB8AC3E}">
        <p14:creationId xmlns:p14="http://schemas.microsoft.com/office/powerpoint/2010/main" val="124080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63438A-3E3A-47B7-A8A9-757281B08B31}"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8868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E6240A-64B3-4198-89F7-218E7C85CB99}" type="datetime1">
              <a:rPr lang="en-US" smtClean="0"/>
              <a:t>4/22/2020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D7AEF2D-0619-4DD9-A0B6-3C5CAD5F559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42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j3eL9TJM5BQ" TargetMode="External"/><Relationship Id="rId2" Type="http://schemas.openxmlformats.org/officeDocument/2006/relationships/hyperlink" Target="https://www.youtube.com/watch?v=51DhvS9abyI" TargetMode="External"/><Relationship Id="rId1" Type="http://schemas.openxmlformats.org/officeDocument/2006/relationships/slideLayout" Target="../slideLayouts/slideLayout2.xml"/><Relationship Id="rId5" Type="http://schemas.openxmlformats.org/officeDocument/2006/relationships/hyperlink" Target="http://abahlali.org/files/Can_the_subaltern_speak.pdf" TargetMode="External"/><Relationship Id="rId4" Type="http://schemas.openxmlformats.org/officeDocument/2006/relationships/hyperlink" Target="http://abahlali.org/files/gramsci.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EBEE87-0921-4F57-A462-8CAF82D4DD21}"/>
              </a:ext>
            </a:extLst>
          </p:cNvPr>
          <p:cNvPicPr>
            <a:picLocks noChangeAspect="1"/>
          </p:cNvPicPr>
          <p:nvPr/>
        </p:nvPicPr>
        <p:blipFill>
          <a:blip r:embed="rId2"/>
          <a:stretch>
            <a:fillRect/>
          </a:stretch>
        </p:blipFill>
        <p:spPr>
          <a:xfrm>
            <a:off x="-8931" y="0"/>
            <a:ext cx="12200931" cy="8164456"/>
          </a:xfrm>
          <a:prstGeom prst="rect">
            <a:avLst/>
          </a:prstGeom>
        </p:spPr>
      </p:pic>
      <p:sp>
        <p:nvSpPr>
          <p:cNvPr id="2" name="Title 1">
            <a:extLst>
              <a:ext uri="{FF2B5EF4-FFF2-40B4-BE49-F238E27FC236}">
                <a16:creationId xmlns:a16="http://schemas.microsoft.com/office/drawing/2014/main" id="{144E7EE9-08EB-45A8-B6D5-E2EFCA354CB6}"/>
              </a:ext>
            </a:extLst>
          </p:cNvPr>
          <p:cNvSpPr>
            <a:spLocks noGrp="1"/>
          </p:cNvSpPr>
          <p:nvPr>
            <p:ph type="ctrTitle"/>
          </p:nvPr>
        </p:nvSpPr>
        <p:spPr>
          <a:xfrm>
            <a:off x="403944" y="1723474"/>
            <a:ext cx="10058400" cy="3566160"/>
          </a:xfrm>
        </p:spPr>
        <p:txBody>
          <a:bodyPr>
            <a:noAutofit/>
          </a:bodyPr>
          <a:lstStyle/>
          <a:p>
            <a:pPr>
              <a:lnSpc>
                <a:spcPct val="60000"/>
              </a:lnSpc>
            </a:pPr>
            <a:r>
              <a:rPr lang="en-US" sz="19300" dirty="0">
                <a:solidFill>
                  <a:schemeClr val="bg1"/>
                </a:solidFill>
              </a:rPr>
              <a:t>Antonio Gramsci</a:t>
            </a:r>
          </a:p>
        </p:txBody>
      </p:sp>
      <p:sp>
        <p:nvSpPr>
          <p:cNvPr id="3" name="Subtitle 2">
            <a:extLst>
              <a:ext uri="{FF2B5EF4-FFF2-40B4-BE49-F238E27FC236}">
                <a16:creationId xmlns:a16="http://schemas.microsoft.com/office/drawing/2014/main" id="{0ABA058C-5F56-44CC-9230-A4D0114EA0F1}"/>
              </a:ext>
            </a:extLst>
          </p:cNvPr>
          <p:cNvSpPr>
            <a:spLocks noGrp="1"/>
          </p:cNvSpPr>
          <p:nvPr>
            <p:ph type="subTitle" idx="1"/>
          </p:nvPr>
        </p:nvSpPr>
        <p:spPr>
          <a:xfrm>
            <a:off x="316280" y="5289634"/>
            <a:ext cx="10058400" cy="1143000"/>
          </a:xfrm>
        </p:spPr>
        <p:txBody>
          <a:bodyPr>
            <a:normAutofit fontScale="85000" lnSpcReduction="20000"/>
          </a:bodyPr>
          <a:lstStyle/>
          <a:p>
            <a:pPr>
              <a:spcBef>
                <a:spcPts val="0"/>
              </a:spcBef>
            </a:pPr>
            <a:r>
              <a:rPr lang="en-US" b="1" dirty="0">
                <a:solidFill>
                  <a:schemeClr val="tx1"/>
                </a:solidFill>
              </a:rPr>
              <a:t>21 April 2020</a:t>
            </a:r>
          </a:p>
          <a:p>
            <a:pPr>
              <a:spcBef>
                <a:spcPts val="0"/>
              </a:spcBef>
            </a:pPr>
            <a:r>
              <a:rPr lang="en-US" b="1" dirty="0">
                <a:solidFill>
                  <a:schemeClr val="tx1"/>
                </a:solidFill>
              </a:rPr>
              <a:t>GENTRAIN</a:t>
            </a:r>
          </a:p>
          <a:p>
            <a:pPr>
              <a:spcBef>
                <a:spcPts val="0"/>
              </a:spcBef>
            </a:pPr>
            <a:r>
              <a:rPr lang="en-US" b="1" dirty="0">
                <a:solidFill>
                  <a:schemeClr val="tx1"/>
                </a:solidFill>
              </a:rPr>
              <a:t>MONTEREY PENINSULA COLLEGE</a:t>
            </a:r>
          </a:p>
          <a:p>
            <a:pPr>
              <a:spcBef>
                <a:spcPts val="0"/>
              </a:spcBef>
            </a:pPr>
            <a:r>
              <a:rPr lang="en-US" b="1" dirty="0">
                <a:solidFill>
                  <a:schemeClr val="tx1"/>
                </a:solidFill>
              </a:rPr>
              <a:t>STEPHANIE SPOTO</a:t>
            </a:r>
          </a:p>
        </p:txBody>
      </p:sp>
      <p:sp>
        <p:nvSpPr>
          <p:cNvPr id="5" name="Slide Number Placeholder 4">
            <a:extLst>
              <a:ext uri="{FF2B5EF4-FFF2-40B4-BE49-F238E27FC236}">
                <a16:creationId xmlns:a16="http://schemas.microsoft.com/office/drawing/2014/main" id="{D974CA94-E2E3-4214-BE13-02188CC8407E}"/>
              </a:ext>
            </a:extLst>
          </p:cNvPr>
          <p:cNvSpPr>
            <a:spLocks noGrp="1"/>
          </p:cNvSpPr>
          <p:nvPr>
            <p:ph type="sldNum" sz="quarter" idx="12"/>
          </p:nvPr>
        </p:nvSpPr>
        <p:spPr/>
        <p:txBody>
          <a:bodyPr/>
          <a:lstStyle/>
          <a:p>
            <a:fld id="{5D7AEF2D-0619-4DD9-A0B6-3C5CAD5F5595}" type="slidenum">
              <a:rPr lang="en-US" smtClean="0"/>
              <a:t>1</a:t>
            </a:fld>
            <a:endParaRPr lang="en-US"/>
          </a:p>
        </p:txBody>
      </p:sp>
    </p:spTree>
    <p:extLst>
      <p:ext uri="{BB962C8B-B14F-4D97-AF65-F5344CB8AC3E}">
        <p14:creationId xmlns:p14="http://schemas.microsoft.com/office/powerpoint/2010/main" val="314928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25C7-8748-440E-8F65-848DC5EC2490}"/>
              </a:ext>
            </a:extLst>
          </p:cNvPr>
          <p:cNvSpPr>
            <a:spLocks noGrp="1"/>
          </p:cNvSpPr>
          <p:nvPr>
            <p:ph type="title"/>
          </p:nvPr>
        </p:nvSpPr>
        <p:spPr/>
        <p:txBody>
          <a:bodyPr>
            <a:normAutofit/>
          </a:bodyPr>
          <a:lstStyle/>
          <a:p>
            <a:r>
              <a:rPr lang="en-US" dirty="0"/>
              <a:t>Critiquing Marx</a:t>
            </a:r>
            <a:br>
              <a:rPr lang="en-US" dirty="0"/>
            </a:br>
            <a:r>
              <a:rPr lang="en-US" i="1" dirty="0"/>
              <a:t>Against Marxist ‘Materialism’</a:t>
            </a:r>
            <a:endParaRPr lang="en-US" dirty="0"/>
          </a:p>
        </p:txBody>
      </p:sp>
      <p:sp>
        <p:nvSpPr>
          <p:cNvPr id="3" name="Content Placeholder 2">
            <a:extLst>
              <a:ext uri="{FF2B5EF4-FFF2-40B4-BE49-F238E27FC236}">
                <a16:creationId xmlns:a16="http://schemas.microsoft.com/office/drawing/2014/main" id="{1F5FAD1D-165B-4262-A5D4-9A96D04F50FA}"/>
              </a:ext>
            </a:extLst>
          </p:cNvPr>
          <p:cNvSpPr>
            <a:spLocks noGrp="1"/>
          </p:cNvSpPr>
          <p:nvPr>
            <p:ph idx="1"/>
          </p:nvPr>
        </p:nvSpPr>
        <p:spPr>
          <a:xfrm>
            <a:off x="236667" y="1845733"/>
            <a:ext cx="7401261" cy="4614051"/>
          </a:xfrm>
        </p:spPr>
        <p:txBody>
          <a:bodyPr>
            <a:normAutofit/>
          </a:bodyPr>
          <a:lstStyle/>
          <a:p>
            <a:pPr>
              <a:buFont typeface="Wingdings" panose="05000000000000000000" pitchFamily="2" charset="2"/>
              <a:buChar char="§"/>
            </a:pPr>
            <a:r>
              <a:rPr lang="en-US" dirty="0"/>
              <a:t> Gramsci’s work runs counter to Engels, Lenin, and Marx’s theories of historical materialism.</a:t>
            </a:r>
          </a:p>
          <a:p>
            <a:pPr lvl="1">
              <a:buFont typeface="Wingdings" panose="05000000000000000000" pitchFamily="2" charset="2"/>
              <a:buChar char="§"/>
            </a:pPr>
            <a:r>
              <a:rPr lang="en-US" dirty="0"/>
              <a:t>Traditional Marxism: reality exists in itself, independent of human thought, observation, culture, etc.</a:t>
            </a:r>
          </a:p>
          <a:p>
            <a:pPr lvl="1">
              <a:buFont typeface="Wingdings" panose="05000000000000000000" pitchFamily="2" charset="2"/>
              <a:buChar char="§"/>
            </a:pPr>
            <a:r>
              <a:rPr lang="en-US" dirty="0"/>
              <a:t>Gramsci: Human history and collective activity create meaning – reality does not exist in itself</a:t>
            </a:r>
          </a:p>
          <a:p>
            <a:pPr lvl="2">
              <a:buFont typeface="Wingdings" panose="05000000000000000000" pitchFamily="2" charset="2"/>
              <a:buChar char="§"/>
            </a:pPr>
            <a:r>
              <a:rPr lang="en-US" dirty="0"/>
              <a:t>The belief in an objective reality outside of human history and activity is comparable to a belief in God.</a:t>
            </a:r>
          </a:p>
          <a:p>
            <a:pPr lvl="2">
              <a:buFont typeface="Wingdings" panose="05000000000000000000" pitchFamily="2" charset="2"/>
              <a:buChar char="§"/>
            </a:pPr>
            <a:r>
              <a:rPr lang="en-US" dirty="0"/>
              <a:t>No objectivity, but there can be a universal intersubjectivity in communism</a:t>
            </a:r>
          </a:p>
          <a:p>
            <a:pPr>
              <a:buFont typeface="Wingdings" panose="05000000000000000000" pitchFamily="2" charset="2"/>
              <a:buChar char="§"/>
            </a:pPr>
            <a:r>
              <a:rPr lang="en-US" dirty="0"/>
              <a:t>Human history creates meaning – even for ‘natural history’</a:t>
            </a:r>
          </a:p>
          <a:p>
            <a:pPr>
              <a:buFont typeface="Wingdings" panose="05000000000000000000" pitchFamily="2" charset="2"/>
              <a:buChar char="§"/>
            </a:pPr>
            <a:r>
              <a:rPr lang="en-US" dirty="0"/>
              <a:t>Objectivism, positivism, and philosophical materialism are all failures of imagination and critical thought </a:t>
            </a:r>
            <a:r>
              <a:rPr lang="en-US" dirty="0">
                <a:sym typeface="Wingdings" panose="05000000000000000000" pitchFamily="2" charset="2"/>
              </a:rPr>
              <a:t> each fails  to offer critique of superstition or religious ideology</a:t>
            </a:r>
            <a:br>
              <a:rPr lang="en-US" dirty="0"/>
            </a:br>
            <a:endParaRPr lang="en-US" dirty="0"/>
          </a:p>
        </p:txBody>
      </p:sp>
      <p:sp>
        <p:nvSpPr>
          <p:cNvPr id="4" name="Slide Number Placeholder 3">
            <a:extLst>
              <a:ext uri="{FF2B5EF4-FFF2-40B4-BE49-F238E27FC236}">
                <a16:creationId xmlns:a16="http://schemas.microsoft.com/office/drawing/2014/main" id="{625BFC3A-3C9B-4F1C-8E12-D993F7206463}"/>
              </a:ext>
            </a:extLst>
          </p:cNvPr>
          <p:cNvSpPr>
            <a:spLocks noGrp="1"/>
          </p:cNvSpPr>
          <p:nvPr>
            <p:ph type="sldNum" sz="quarter" idx="12"/>
          </p:nvPr>
        </p:nvSpPr>
        <p:spPr/>
        <p:txBody>
          <a:bodyPr/>
          <a:lstStyle/>
          <a:p>
            <a:fld id="{5D7AEF2D-0619-4DD9-A0B6-3C5CAD5F5595}" type="slidenum">
              <a:rPr lang="en-US" smtClean="0"/>
              <a:t>10</a:t>
            </a:fld>
            <a:endParaRPr lang="en-US"/>
          </a:p>
        </p:txBody>
      </p:sp>
      <p:pic>
        <p:nvPicPr>
          <p:cNvPr id="5" name="Picture 4">
            <a:extLst>
              <a:ext uri="{FF2B5EF4-FFF2-40B4-BE49-F238E27FC236}">
                <a16:creationId xmlns:a16="http://schemas.microsoft.com/office/drawing/2014/main" id="{2CA2CC49-A319-45B4-8F23-28400D52D050}"/>
              </a:ext>
            </a:extLst>
          </p:cNvPr>
          <p:cNvPicPr>
            <a:picLocks noChangeAspect="1"/>
          </p:cNvPicPr>
          <p:nvPr/>
        </p:nvPicPr>
        <p:blipFill>
          <a:blip r:embed="rId2"/>
          <a:stretch>
            <a:fillRect/>
          </a:stretch>
        </p:blipFill>
        <p:spPr>
          <a:xfrm>
            <a:off x="7739903" y="2194561"/>
            <a:ext cx="3840480" cy="2926080"/>
          </a:xfrm>
          <a:prstGeom prst="rect">
            <a:avLst/>
          </a:prstGeom>
        </p:spPr>
      </p:pic>
    </p:spTree>
    <p:extLst>
      <p:ext uri="{BB962C8B-B14F-4D97-AF65-F5344CB8AC3E}">
        <p14:creationId xmlns:p14="http://schemas.microsoft.com/office/powerpoint/2010/main" val="419808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4DDD-BAAF-4C12-8AB6-9FE645DEEF39}"/>
              </a:ext>
            </a:extLst>
          </p:cNvPr>
          <p:cNvSpPr>
            <a:spLocks noGrp="1"/>
          </p:cNvSpPr>
          <p:nvPr>
            <p:ph type="title"/>
          </p:nvPr>
        </p:nvSpPr>
        <p:spPr/>
        <p:txBody>
          <a:bodyPr/>
          <a:lstStyle/>
          <a:p>
            <a:r>
              <a:rPr lang="en-US" dirty="0"/>
              <a:t>Gramsci’s influence</a:t>
            </a:r>
          </a:p>
        </p:txBody>
      </p:sp>
      <p:sp>
        <p:nvSpPr>
          <p:cNvPr id="3" name="Content Placeholder 2">
            <a:extLst>
              <a:ext uri="{FF2B5EF4-FFF2-40B4-BE49-F238E27FC236}">
                <a16:creationId xmlns:a16="http://schemas.microsoft.com/office/drawing/2014/main" id="{2FAD72B9-D635-4DC8-A8F9-93274101EDCD}"/>
              </a:ext>
            </a:extLst>
          </p:cNvPr>
          <p:cNvSpPr>
            <a:spLocks noGrp="1"/>
          </p:cNvSpPr>
          <p:nvPr>
            <p:ph idx="1"/>
          </p:nvPr>
        </p:nvSpPr>
        <p:spPr>
          <a:xfrm>
            <a:off x="4390043" y="1737359"/>
            <a:ext cx="7658522" cy="4620409"/>
          </a:xfrm>
        </p:spPr>
        <p:txBody>
          <a:bodyPr>
            <a:normAutofit fontScale="92500" lnSpcReduction="20000"/>
          </a:bodyPr>
          <a:lstStyle/>
          <a:p>
            <a:pPr>
              <a:buFont typeface="Wingdings" panose="05000000000000000000" pitchFamily="2" charset="2"/>
              <a:buChar char="§"/>
            </a:pPr>
            <a:r>
              <a:rPr lang="en-US" dirty="0"/>
              <a:t> Gramsci is an important figure in twenty and twenty-first century critical theory and philosophy </a:t>
            </a:r>
            <a:r>
              <a:rPr lang="en-US" dirty="0">
                <a:sym typeface="Wingdings" panose="05000000000000000000" pitchFamily="2" charset="2"/>
              </a:rPr>
              <a:t> esp. in discussions around the role of ideas in the construction and maintenance of power.</a:t>
            </a:r>
          </a:p>
          <a:p>
            <a:pPr>
              <a:buFont typeface="Wingdings" panose="05000000000000000000" pitchFamily="2" charset="2"/>
              <a:buChar char="§"/>
            </a:pPr>
            <a:r>
              <a:rPr lang="en-US" dirty="0"/>
              <a:t>In particular, his idea of ‘hegemony’ has become widely cited in the fields of philosophy, critical theory, cultural studies, political theory, etc.</a:t>
            </a:r>
          </a:p>
          <a:p>
            <a:pPr lvl="1">
              <a:buFont typeface="Wingdings" panose="05000000000000000000" pitchFamily="2" charset="2"/>
              <a:buChar char="§"/>
            </a:pPr>
            <a:r>
              <a:rPr lang="en-US" dirty="0"/>
              <a:t>In political theory/political science, Gramsci is especially cited</a:t>
            </a:r>
            <a:r>
              <a:rPr lang="en-US" dirty="0">
                <a:sym typeface="Wingdings" panose="05000000000000000000" pitchFamily="2" charset="2"/>
              </a:rPr>
              <a:t> his influence is strong in the fields of international relations </a:t>
            </a:r>
          </a:p>
          <a:p>
            <a:pPr lvl="1">
              <a:buFont typeface="Wingdings" panose="05000000000000000000" pitchFamily="2" charset="2"/>
              <a:buChar char="§"/>
            </a:pPr>
            <a:r>
              <a:rPr lang="en-US" dirty="0">
                <a:sym typeface="Wingdings" panose="05000000000000000000" pitchFamily="2" charset="2"/>
              </a:rPr>
              <a:t>Neo-</a:t>
            </a:r>
            <a:r>
              <a:rPr lang="en-US" dirty="0" err="1">
                <a:sym typeface="Wingdings" panose="05000000000000000000" pitchFamily="2" charset="2"/>
              </a:rPr>
              <a:t>Gramscianism</a:t>
            </a:r>
            <a:r>
              <a:rPr lang="en-US" dirty="0">
                <a:sym typeface="Wingdings" panose="05000000000000000000" pitchFamily="2" charset="2"/>
              </a:rPr>
              <a:t>: the study of how international politics and economics interact with institutions, ideas, values, and power  how these institutions shape state formation.</a:t>
            </a:r>
          </a:p>
          <a:p>
            <a:pPr>
              <a:buFont typeface="Wingdings" panose="05000000000000000000" pitchFamily="2" charset="2"/>
              <a:buChar char="§"/>
            </a:pPr>
            <a:r>
              <a:rPr lang="en-US" dirty="0"/>
              <a:t>In academic/scholarly popular culture studies, Gramsci has been influential for possibilities for ideological resistance to the values and corporate interests perpetuated by the nation-state, governments, and corporations.</a:t>
            </a:r>
          </a:p>
          <a:p>
            <a:r>
              <a:rPr lang="en-US" dirty="0"/>
              <a:t>Criticisms of Gramsci: critics claim that he is creating a idea of power struggle through values/ideas/ideology</a:t>
            </a:r>
          </a:p>
          <a:p>
            <a:pPr lvl="1"/>
            <a:r>
              <a:rPr lang="en-US" dirty="0"/>
              <a:t>Gramscian/Neo-Gramscian methods and analysis are often reflected in controversies in universities </a:t>
            </a:r>
            <a:r>
              <a:rPr lang="en-US" dirty="0">
                <a:sym typeface="Wingdings" panose="05000000000000000000" pitchFamily="2" charset="2"/>
              </a:rPr>
              <a:t> these ideological power struggles and controversies are sometimes considered to be counter to liberal inquiry and analysis, which is founded on the study of Western culture and traditions read in an apolitical way</a:t>
            </a:r>
            <a:endParaRPr lang="en-US" dirty="0"/>
          </a:p>
        </p:txBody>
      </p:sp>
      <p:sp>
        <p:nvSpPr>
          <p:cNvPr id="4" name="Slide Number Placeholder 3">
            <a:extLst>
              <a:ext uri="{FF2B5EF4-FFF2-40B4-BE49-F238E27FC236}">
                <a16:creationId xmlns:a16="http://schemas.microsoft.com/office/drawing/2014/main" id="{BFC4AFC6-E69E-4A4D-B069-45BAC8BBF604}"/>
              </a:ext>
            </a:extLst>
          </p:cNvPr>
          <p:cNvSpPr>
            <a:spLocks noGrp="1"/>
          </p:cNvSpPr>
          <p:nvPr>
            <p:ph type="sldNum" sz="quarter" idx="12"/>
          </p:nvPr>
        </p:nvSpPr>
        <p:spPr/>
        <p:txBody>
          <a:bodyPr/>
          <a:lstStyle/>
          <a:p>
            <a:fld id="{5D7AEF2D-0619-4DD9-A0B6-3C5CAD5F5595}" type="slidenum">
              <a:rPr lang="en-US" smtClean="0"/>
              <a:t>11</a:t>
            </a:fld>
            <a:endParaRPr lang="en-US"/>
          </a:p>
        </p:txBody>
      </p:sp>
      <p:pic>
        <p:nvPicPr>
          <p:cNvPr id="5" name="Picture 4">
            <a:extLst>
              <a:ext uri="{FF2B5EF4-FFF2-40B4-BE49-F238E27FC236}">
                <a16:creationId xmlns:a16="http://schemas.microsoft.com/office/drawing/2014/main" id="{1B691B77-3588-4399-8FEA-119BF6ACE022}"/>
              </a:ext>
            </a:extLst>
          </p:cNvPr>
          <p:cNvPicPr>
            <a:picLocks noChangeAspect="1"/>
          </p:cNvPicPr>
          <p:nvPr/>
        </p:nvPicPr>
        <p:blipFill>
          <a:blip r:embed="rId2"/>
          <a:stretch>
            <a:fillRect/>
          </a:stretch>
        </p:blipFill>
        <p:spPr>
          <a:xfrm>
            <a:off x="0" y="2160762"/>
            <a:ext cx="4390043" cy="3266022"/>
          </a:xfrm>
          <a:prstGeom prst="rect">
            <a:avLst/>
          </a:prstGeom>
        </p:spPr>
      </p:pic>
    </p:spTree>
    <p:extLst>
      <p:ext uri="{BB962C8B-B14F-4D97-AF65-F5344CB8AC3E}">
        <p14:creationId xmlns:p14="http://schemas.microsoft.com/office/powerpoint/2010/main" val="2280881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9D07-AE53-42DE-905B-78B8E4C9C97C}"/>
              </a:ext>
            </a:extLst>
          </p:cNvPr>
          <p:cNvSpPr>
            <a:spLocks noGrp="1"/>
          </p:cNvSpPr>
          <p:nvPr>
            <p:ph type="title"/>
          </p:nvPr>
        </p:nvSpPr>
        <p:spPr/>
        <p:txBody>
          <a:bodyPr/>
          <a:lstStyle/>
          <a:p>
            <a:r>
              <a:rPr lang="en-US" dirty="0"/>
              <a:t>Sources &amp; Resources</a:t>
            </a:r>
          </a:p>
        </p:txBody>
      </p:sp>
      <p:sp>
        <p:nvSpPr>
          <p:cNvPr id="3" name="Content Placeholder 2">
            <a:extLst>
              <a:ext uri="{FF2B5EF4-FFF2-40B4-BE49-F238E27FC236}">
                <a16:creationId xmlns:a16="http://schemas.microsoft.com/office/drawing/2014/main" id="{13108781-377F-4DF4-8386-DB1F66B2B2DD}"/>
              </a:ext>
            </a:extLst>
          </p:cNvPr>
          <p:cNvSpPr>
            <a:spLocks noGrp="1"/>
          </p:cNvSpPr>
          <p:nvPr>
            <p:ph idx="1"/>
          </p:nvPr>
        </p:nvSpPr>
        <p:spPr>
          <a:xfrm>
            <a:off x="254000" y="1574800"/>
            <a:ext cx="11137900" cy="4584700"/>
          </a:xfrm>
        </p:spPr>
        <p:txBody>
          <a:bodyPr>
            <a:normAutofit/>
          </a:bodyPr>
          <a:lstStyle/>
          <a:p>
            <a:endParaRPr lang="en-US" dirty="0"/>
          </a:p>
          <a:p>
            <a:pPr>
              <a:buFont typeface="Wingdings" panose="05000000000000000000" pitchFamily="2" charset="2"/>
              <a:buChar char="§"/>
            </a:pPr>
            <a:r>
              <a:rPr lang="en-US" dirty="0"/>
              <a:t> Documentary made for Channel 4 Television (Scotland) about Antonio Gramsci: </a:t>
            </a:r>
            <a:r>
              <a:rPr lang="en-US" dirty="0">
                <a:hlinkClick r:id="rId2"/>
              </a:rPr>
              <a:t>https://www.youtube.com/watch?v=51DhvS9abyI</a:t>
            </a:r>
            <a:endParaRPr lang="en-US" dirty="0"/>
          </a:p>
          <a:p>
            <a:pPr>
              <a:buFont typeface="Wingdings" panose="05000000000000000000" pitchFamily="2" charset="2"/>
              <a:buChar char="§"/>
            </a:pPr>
            <a:r>
              <a:rPr lang="en-US" dirty="0"/>
              <a:t> ‘New York and the Mystery of Naples: A Journey through Gramsci's World’. Documentary about Gramsci with interviews with today’s leading intellectuals about his importance and influence: </a:t>
            </a:r>
            <a:r>
              <a:rPr lang="en-US" dirty="0">
                <a:hlinkClick r:id="rId3"/>
              </a:rPr>
              <a:t>https://www.youtube.com/watch?v=j3eL9TJM5BQ</a:t>
            </a:r>
            <a:endParaRPr lang="en-US" dirty="0"/>
          </a:p>
          <a:p>
            <a:pPr>
              <a:buFont typeface="Wingdings" panose="05000000000000000000" pitchFamily="2" charset="2"/>
              <a:buChar char="§"/>
            </a:pPr>
            <a:r>
              <a:rPr lang="en-US" dirty="0"/>
              <a:t> Selections from </a:t>
            </a:r>
            <a:r>
              <a:rPr lang="en-US" i="1" dirty="0"/>
              <a:t>The Prison Notebooks</a:t>
            </a:r>
            <a:r>
              <a:rPr lang="en-US" dirty="0"/>
              <a:t>, available online for free here: </a:t>
            </a:r>
            <a:r>
              <a:rPr lang="en-US" dirty="0">
                <a:hlinkClick r:id="rId4"/>
              </a:rPr>
              <a:t>http://abahlali.org/files/gramsci.pdf</a:t>
            </a:r>
            <a:endParaRPr lang="en-US" dirty="0"/>
          </a:p>
          <a:p>
            <a:pPr>
              <a:buFont typeface="Wingdings" panose="05000000000000000000" pitchFamily="2" charset="2"/>
              <a:buChar char="§"/>
            </a:pPr>
            <a:r>
              <a:rPr lang="en-US" dirty="0"/>
              <a:t>Gayatri Spivak, “Can the Subaltern Speak?” </a:t>
            </a:r>
            <a:r>
              <a:rPr lang="en-US"/>
              <a:t>selections available here: </a:t>
            </a:r>
            <a:r>
              <a:rPr lang="en-US">
                <a:hlinkClick r:id="rId5"/>
              </a:rPr>
              <a:t>http://abahlali.org/files/Can_the_subaltern_speak.pdf</a:t>
            </a:r>
            <a:endParaRPr lang="en-US" dirty="0"/>
          </a:p>
        </p:txBody>
      </p:sp>
      <p:sp>
        <p:nvSpPr>
          <p:cNvPr id="4" name="Slide Number Placeholder 3">
            <a:extLst>
              <a:ext uri="{FF2B5EF4-FFF2-40B4-BE49-F238E27FC236}">
                <a16:creationId xmlns:a16="http://schemas.microsoft.com/office/drawing/2014/main" id="{7DC160BC-98B7-4F7D-83A9-0D5ABE907F1C}"/>
              </a:ext>
            </a:extLst>
          </p:cNvPr>
          <p:cNvSpPr>
            <a:spLocks noGrp="1"/>
          </p:cNvSpPr>
          <p:nvPr>
            <p:ph type="sldNum" sz="quarter" idx="12"/>
          </p:nvPr>
        </p:nvSpPr>
        <p:spPr/>
        <p:txBody>
          <a:bodyPr/>
          <a:lstStyle/>
          <a:p>
            <a:fld id="{5D7AEF2D-0619-4DD9-A0B6-3C5CAD5F5595}" type="slidenum">
              <a:rPr lang="en-US" sz="1600" smtClean="0"/>
              <a:t>12</a:t>
            </a:fld>
            <a:endParaRPr lang="en-US" dirty="0"/>
          </a:p>
        </p:txBody>
      </p:sp>
    </p:spTree>
    <p:extLst>
      <p:ext uri="{BB962C8B-B14F-4D97-AF65-F5344CB8AC3E}">
        <p14:creationId xmlns:p14="http://schemas.microsoft.com/office/powerpoint/2010/main" val="37248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F745-18BA-4342-86E1-68F06EF317A0}"/>
              </a:ext>
            </a:extLst>
          </p:cNvPr>
          <p:cNvSpPr>
            <a:spLocks noGrp="1"/>
          </p:cNvSpPr>
          <p:nvPr>
            <p:ph type="title"/>
          </p:nvPr>
        </p:nvSpPr>
        <p:spPr>
          <a:xfrm>
            <a:off x="5503545" y="335630"/>
            <a:ext cx="7358231" cy="1169628"/>
          </a:xfrm>
        </p:spPr>
        <p:txBody>
          <a:bodyPr>
            <a:normAutofit fontScale="90000"/>
          </a:bodyPr>
          <a:lstStyle/>
          <a:p>
            <a:r>
              <a:rPr lang="en-US" dirty="0"/>
              <a:t>Antonio Gramsci </a:t>
            </a:r>
            <a:br>
              <a:rPr lang="en-US" dirty="0"/>
            </a:br>
            <a:r>
              <a:rPr lang="en-US" dirty="0"/>
              <a:t>(1891-1937)</a:t>
            </a:r>
          </a:p>
        </p:txBody>
      </p:sp>
      <p:sp>
        <p:nvSpPr>
          <p:cNvPr id="3" name="Content Placeholder 2">
            <a:extLst>
              <a:ext uri="{FF2B5EF4-FFF2-40B4-BE49-F238E27FC236}">
                <a16:creationId xmlns:a16="http://schemas.microsoft.com/office/drawing/2014/main" id="{EB4A431F-3143-4EE1-B63E-240E1CCCD418}"/>
              </a:ext>
            </a:extLst>
          </p:cNvPr>
          <p:cNvSpPr>
            <a:spLocks noGrp="1"/>
          </p:cNvSpPr>
          <p:nvPr>
            <p:ph idx="1"/>
          </p:nvPr>
        </p:nvSpPr>
        <p:spPr>
          <a:xfrm>
            <a:off x="5809128" y="1840888"/>
            <a:ext cx="5346551" cy="4449380"/>
          </a:xfrm>
        </p:spPr>
        <p:txBody>
          <a:bodyPr>
            <a:normAutofit lnSpcReduction="10000"/>
          </a:bodyPr>
          <a:lstStyle/>
          <a:p>
            <a:pPr>
              <a:buFont typeface="Wingdings" panose="05000000000000000000" pitchFamily="2" charset="2"/>
              <a:buChar char="§"/>
            </a:pPr>
            <a:r>
              <a:rPr lang="en-US" dirty="0"/>
              <a:t>Leading Marxist intellectual and philosopher – Marxist tradition</a:t>
            </a:r>
          </a:p>
          <a:p>
            <a:pPr>
              <a:buFont typeface="Wingdings" panose="05000000000000000000" pitchFamily="2" charset="2"/>
              <a:buChar char="§"/>
            </a:pPr>
            <a:r>
              <a:rPr lang="en-US" dirty="0"/>
              <a:t> Journalist and major 20</a:t>
            </a:r>
            <a:r>
              <a:rPr lang="en-US" baseline="30000" dirty="0"/>
              <a:t>th</a:t>
            </a:r>
            <a:r>
              <a:rPr lang="en-US" dirty="0"/>
              <a:t> century theorists</a:t>
            </a:r>
          </a:p>
          <a:p>
            <a:pPr>
              <a:buFont typeface="Wingdings" panose="05000000000000000000" pitchFamily="2" charset="2"/>
              <a:buChar char="§"/>
            </a:pPr>
            <a:r>
              <a:rPr lang="en-US" dirty="0"/>
              <a:t>Spent his last 11 years in one of Mussolini’s prisons</a:t>
            </a:r>
          </a:p>
          <a:p>
            <a:pPr>
              <a:buFont typeface="Wingdings" panose="05000000000000000000" pitchFamily="2" charset="2"/>
              <a:buChar char="§"/>
            </a:pPr>
            <a:r>
              <a:rPr lang="en-US" i="1" dirty="0"/>
              <a:t>Prison Notebooks</a:t>
            </a:r>
            <a:r>
              <a:rPr lang="en-US" dirty="0"/>
              <a:t>: while imprisoned he filled 32 notebooks, with almost 3,000 pages.</a:t>
            </a:r>
          </a:p>
          <a:p>
            <a:pPr lvl="1">
              <a:buFont typeface="Wingdings" panose="05000000000000000000" pitchFamily="2" charset="2"/>
              <a:buChar char="§"/>
            </a:pPr>
            <a:r>
              <a:rPr lang="en-US" dirty="0"/>
              <a:t>Smuggled in secret out of prison – published in Italian after WWII</a:t>
            </a:r>
          </a:p>
          <a:p>
            <a:pPr lvl="1">
              <a:buFont typeface="Wingdings" panose="05000000000000000000" pitchFamily="2" charset="2"/>
              <a:buChar char="§"/>
            </a:pPr>
            <a:r>
              <a:rPr lang="en-US" dirty="0"/>
              <a:t>English language publication not until the 1970s</a:t>
            </a:r>
          </a:p>
          <a:p>
            <a:pPr>
              <a:buFont typeface="Wingdings" panose="05000000000000000000" pitchFamily="2" charset="2"/>
              <a:buChar char="§"/>
            </a:pPr>
            <a:r>
              <a:rPr lang="en-US" dirty="0"/>
              <a:t>These notebooks demonstrate his thought and ideas around the creation of a new Marxist theory that better relates to the conditions of capitalism in the 20</a:t>
            </a:r>
            <a:r>
              <a:rPr lang="en-US" baseline="30000" dirty="0"/>
              <a:t>th</a:t>
            </a:r>
            <a:r>
              <a:rPr lang="en-US" dirty="0"/>
              <a:t> century.</a:t>
            </a:r>
          </a:p>
        </p:txBody>
      </p:sp>
      <p:sp>
        <p:nvSpPr>
          <p:cNvPr id="6" name="Slide Number Placeholder 5">
            <a:extLst>
              <a:ext uri="{FF2B5EF4-FFF2-40B4-BE49-F238E27FC236}">
                <a16:creationId xmlns:a16="http://schemas.microsoft.com/office/drawing/2014/main" id="{ADE61C20-A8A3-4D96-98BA-32C3D9B5FD7E}"/>
              </a:ext>
            </a:extLst>
          </p:cNvPr>
          <p:cNvSpPr>
            <a:spLocks noGrp="1"/>
          </p:cNvSpPr>
          <p:nvPr>
            <p:ph type="sldNum" sz="quarter" idx="12"/>
          </p:nvPr>
        </p:nvSpPr>
        <p:spPr/>
        <p:txBody>
          <a:bodyPr/>
          <a:lstStyle/>
          <a:p>
            <a:fld id="{5D7AEF2D-0619-4DD9-A0B6-3C5CAD5F5595}" type="slidenum">
              <a:rPr lang="en-US" sz="1600" smtClean="0"/>
              <a:t>2</a:t>
            </a:fld>
            <a:endParaRPr lang="en-US" sz="1600" dirty="0"/>
          </a:p>
        </p:txBody>
      </p:sp>
      <p:pic>
        <p:nvPicPr>
          <p:cNvPr id="7" name="Picture 6">
            <a:extLst>
              <a:ext uri="{FF2B5EF4-FFF2-40B4-BE49-F238E27FC236}">
                <a16:creationId xmlns:a16="http://schemas.microsoft.com/office/drawing/2014/main" id="{5BA0D5FE-AC19-43F2-B1C0-ED60370208B3}"/>
              </a:ext>
            </a:extLst>
          </p:cNvPr>
          <p:cNvPicPr>
            <a:picLocks noChangeAspect="1"/>
          </p:cNvPicPr>
          <p:nvPr/>
        </p:nvPicPr>
        <p:blipFill>
          <a:blip r:embed="rId2"/>
          <a:stretch>
            <a:fillRect/>
          </a:stretch>
        </p:blipFill>
        <p:spPr>
          <a:xfrm>
            <a:off x="0" y="0"/>
            <a:ext cx="5503545" cy="6858000"/>
          </a:xfrm>
          <a:prstGeom prst="rect">
            <a:avLst/>
          </a:prstGeom>
        </p:spPr>
      </p:pic>
    </p:spTree>
    <p:extLst>
      <p:ext uri="{BB962C8B-B14F-4D97-AF65-F5344CB8AC3E}">
        <p14:creationId xmlns:p14="http://schemas.microsoft.com/office/powerpoint/2010/main" val="233203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C3A5-2615-4D47-AE72-CEDD89382890}"/>
              </a:ext>
            </a:extLst>
          </p:cNvPr>
          <p:cNvSpPr>
            <a:spLocks noGrp="1"/>
          </p:cNvSpPr>
          <p:nvPr>
            <p:ph type="title"/>
          </p:nvPr>
        </p:nvSpPr>
        <p:spPr/>
        <p:txBody>
          <a:bodyPr/>
          <a:lstStyle/>
          <a:p>
            <a:r>
              <a:rPr lang="en-US" dirty="0"/>
              <a:t>Early life and introduction to political philosophy</a:t>
            </a:r>
          </a:p>
        </p:txBody>
      </p:sp>
      <p:sp>
        <p:nvSpPr>
          <p:cNvPr id="3" name="Content Placeholder 2">
            <a:extLst>
              <a:ext uri="{FF2B5EF4-FFF2-40B4-BE49-F238E27FC236}">
                <a16:creationId xmlns:a16="http://schemas.microsoft.com/office/drawing/2014/main" id="{9268A116-B088-4582-8202-FBD77491AA28}"/>
              </a:ext>
            </a:extLst>
          </p:cNvPr>
          <p:cNvSpPr>
            <a:spLocks noGrp="1"/>
          </p:cNvSpPr>
          <p:nvPr>
            <p:ph idx="1"/>
          </p:nvPr>
        </p:nvSpPr>
        <p:spPr>
          <a:xfrm>
            <a:off x="226199" y="1737360"/>
            <a:ext cx="6895213" cy="4609652"/>
          </a:xfrm>
        </p:spPr>
        <p:txBody>
          <a:bodyPr>
            <a:normAutofit fontScale="92500" lnSpcReduction="10000"/>
          </a:bodyPr>
          <a:lstStyle/>
          <a:p>
            <a:pPr>
              <a:buFont typeface="Arial" panose="020B0604020202020204" pitchFamily="34" charset="0"/>
              <a:buChar char="•"/>
            </a:pPr>
            <a:r>
              <a:rPr lang="en-US" sz="1800" dirty="0"/>
              <a:t>Born on Sardinia (Italy), 1891</a:t>
            </a:r>
          </a:p>
          <a:p>
            <a:pPr>
              <a:buFont typeface="Arial" panose="020B0604020202020204" pitchFamily="34" charset="0"/>
              <a:buChar char="•"/>
            </a:pPr>
            <a:r>
              <a:rPr lang="en-US" sz="1800" dirty="0"/>
              <a:t>Unlike most people on the island, his family was literate, and Gramsci did well in school </a:t>
            </a:r>
            <a:r>
              <a:rPr lang="en-US" sz="1800" dirty="0">
                <a:sym typeface="Wingdings" panose="05000000000000000000" pitchFamily="2" charset="2"/>
              </a:rPr>
              <a:t> earned a scholarship to the University of Turin</a:t>
            </a:r>
          </a:p>
          <a:p>
            <a:pPr>
              <a:buFont typeface="Arial" panose="020B0604020202020204" pitchFamily="34" charset="0"/>
              <a:buChar char="•"/>
            </a:pPr>
            <a:r>
              <a:rPr lang="en-US" sz="1800" dirty="0">
                <a:sym typeface="Wingdings" panose="05000000000000000000" pitchFamily="2" charset="2"/>
              </a:rPr>
              <a:t>Southern Italy and the islands were more rural, with a large illiterate peasant class</a:t>
            </a:r>
          </a:p>
          <a:p>
            <a:pPr>
              <a:buFont typeface="Arial" panose="020B0604020202020204" pitchFamily="34" charset="0"/>
              <a:buChar char="•"/>
            </a:pPr>
            <a:r>
              <a:rPr lang="en-US" sz="1800" dirty="0"/>
              <a:t>Northern Italy was industrial and also had a politically aware working class</a:t>
            </a:r>
          </a:p>
          <a:p>
            <a:pPr lvl="1">
              <a:buFont typeface="Arial" panose="020B0604020202020204" pitchFamily="34" charset="0"/>
              <a:buChar char="•"/>
            </a:pPr>
            <a:r>
              <a:rPr lang="en-US" dirty="0"/>
              <a:t>Turin has been described as the Red Capital of Italy (working class organized)</a:t>
            </a:r>
          </a:p>
          <a:p>
            <a:pPr lvl="1">
              <a:buFont typeface="Arial" panose="020B0604020202020204" pitchFamily="34" charset="0"/>
              <a:buChar char="•"/>
            </a:pPr>
            <a:r>
              <a:rPr lang="en-US" dirty="0"/>
              <a:t>30% of the population were industrial workers (largely in automobile industry)</a:t>
            </a:r>
          </a:p>
          <a:p>
            <a:pPr lvl="1">
              <a:buFont typeface="Arial" panose="020B0604020202020204" pitchFamily="34" charset="0"/>
              <a:buChar char="•"/>
            </a:pPr>
            <a:r>
              <a:rPr lang="en-US" dirty="0"/>
              <a:t>Hundreds of workers protests and strikes that culminated in the occupation of the factories in 1919 </a:t>
            </a:r>
            <a:r>
              <a:rPr lang="en-US" dirty="0">
                <a:sym typeface="Wingdings" panose="05000000000000000000" pitchFamily="2" charset="2"/>
              </a:rPr>
              <a:t> set up workers councils to run the factories</a:t>
            </a:r>
            <a:endParaRPr lang="en-US" dirty="0"/>
          </a:p>
          <a:p>
            <a:pPr lvl="1">
              <a:buFont typeface="Arial" panose="020B0604020202020204" pitchFamily="34" charset="0"/>
              <a:buChar char="•"/>
            </a:pPr>
            <a:r>
              <a:rPr lang="en-US" dirty="0"/>
              <a:t>These famous strikes have been the subject of films such as </a:t>
            </a:r>
            <a:r>
              <a:rPr lang="en-US" i="1" dirty="0"/>
              <a:t>The Organizer </a:t>
            </a:r>
            <a:r>
              <a:rPr lang="en-US" dirty="0"/>
              <a:t>(1963) and the ‘modernized’ </a:t>
            </a:r>
            <a:r>
              <a:rPr lang="en-US" i="1" dirty="0"/>
              <a:t>The Working Classes Go to Heaven </a:t>
            </a:r>
            <a:r>
              <a:rPr lang="en-US" dirty="0"/>
              <a:t>(1971)</a:t>
            </a:r>
          </a:p>
          <a:p>
            <a:pPr>
              <a:buFont typeface="Arial" panose="020B0604020202020204" pitchFamily="34" charset="0"/>
              <a:buChar char="•"/>
            </a:pPr>
            <a:r>
              <a:rPr lang="en-US" sz="1800" dirty="0"/>
              <a:t>This was the Turin which welcomed Gramsci when he went to university</a:t>
            </a:r>
          </a:p>
        </p:txBody>
      </p:sp>
      <p:sp>
        <p:nvSpPr>
          <p:cNvPr id="4" name="Slide Number Placeholder 3">
            <a:extLst>
              <a:ext uri="{FF2B5EF4-FFF2-40B4-BE49-F238E27FC236}">
                <a16:creationId xmlns:a16="http://schemas.microsoft.com/office/drawing/2014/main" id="{1E0C1D02-A0D3-42D0-8DC5-39CE56D54BF7}"/>
              </a:ext>
            </a:extLst>
          </p:cNvPr>
          <p:cNvSpPr>
            <a:spLocks noGrp="1"/>
          </p:cNvSpPr>
          <p:nvPr>
            <p:ph type="sldNum" sz="quarter" idx="12"/>
          </p:nvPr>
        </p:nvSpPr>
        <p:spPr/>
        <p:txBody>
          <a:bodyPr/>
          <a:lstStyle/>
          <a:p>
            <a:fld id="{5D7AEF2D-0619-4DD9-A0B6-3C5CAD5F5595}" type="slidenum">
              <a:rPr lang="en-US" sz="2000" smtClean="0"/>
              <a:t>3</a:t>
            </a:fld>
            <a:endParaRPr lang="en-US" sz="2000" dirty="0"/>
          </a:p>
        </p:txBody>
      </p:sp>
      <p:pic>
        <p:nvPicPr>
          <p:cNvPr id="9" name="Picture 8">
            <a:extLst>
              <a:ext uri="{FF2B5EF4-FFF2-40B4-BE49-F238E27FC236}">
                <a16:creationId xmlns:a16="http://schemas.microsoft.com/office/drawing/2014/main" id="{D5B3E2C2-9172-48D9-AA58-9B288A145B46}"/>
              </a:ext>
            </a:extLst>
          </p:cNvPr>
          <p:cNvPicPr>
            <a:picLocks noChangeAspect="1"/>
          </p:cNvPicPr>
          <p:nvPr/>
        </p:nvPicPr>
        <p:blipFill>
          <a:blip r:embed="rId2"/>
          <a:stretch>
            <a:fillRect/>
          </a:stretch>
        </p:blipFill>
        <p:spPr>
          <a:xfrm>
            <a:off x="7218232" y="1048871"/>
            <a:ext cx="5070587" cy="5298141"/>
          </a:xfrm>
          <a:prstGeom prst="rect">
            <a:avLst/>
          </a:prstGeom>
        </p:spPr>
      </p:pic>
    </p:spTree>
    <p:extLst>
      <p:ext uri="{BB962C8B-B14F-4D97-AF65-F5344CB8AC3E}">
        <p14:creationId xmlns:p14="http://schemas.microsoft.com/office/powerpoint/2010/main" val="168719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D6A34-8050-4DFC-B286-84CAC99C65D3}"/>
              </a:ext>
            </a:extLst>
          </p:cNvPr>
          <p:cNvSpPr>
            <a:spLocks noGrp="1"/>
          </p:cNvSpPr>
          <p:nvPr>
            <p:ph type="title"/>
          </p:nvPr>
        </p:nvSpPr>
        <p:spPr/>
        <p:txBody>
          <a:bodyPr/>
          <a:lstStyle/>
          <a:p>
            <a:r>
              <a:rPr lang="en-US" dirty="0"/>
              <a:t>General contributions</a:t>
            </a:r>
          </a:p>
        </p:txBody>
      </p:sp>
      <p:sp>
        <p:nvSpPr>
          <p:cNvPr id="3" name="Content Placeholder 2">
            <a:extLst>
              <a:ext uri="{FF2B5EF4-FFF2-40B4-BE49-F238E27FC236}">
                <a16:creationId xmlns:a16="http://schemas.microsoft.com/office/drawing/2014/main" id="{DE7E3BAA-7C0F-4292-A035-FE25F0DF935E}"/>
              </a:ext>
            </a:extLst>
          </p:cNvPr>
          <p:cNvSpPr>
            <a:spLocks noGrp="1"/>
          </p:cNvSpPr>
          <p:nvPr>
            <p:ph idx="1"/>
          </p:nvPr>
        </p:nvSpPr>
        <p:spPr>
          <a:xfrm>
            <a:off x="245660" y="1856096"/>
            <a:ext cx="11846256" cy="4435522"/>
          </a:xfrm>
        </p:spPr>
        <p:txBody>
          <a:bodyPr>
            <a:normAutofit fontScale="92500"/>
          </a:bodyPr>
          <a:lstStyle/>
          <a:p>
            <a:pPr fontAlgn="base">
              <a:buFont typeface="Arial" panose="020B0604020202020204" pitchFamily="34" charset="0"/>
              <a:buChar char="•"/>
            </a:pPr>
            <a:r>
              <a:rPr lang="en-US" sz="2400" dirty="0"/>
              <a:t> Gramsci became a socialist before he went to Turin </a:t>
            </a:r>
            <a:r>
              <a:rPr lang="en-US" sz="2400" dirty="0">
                <a:sym typeface="Wingdings" panose="05000000000000000000" pitchFamily="2" charset="2"/>
              </a:rPr>
              <a:t> while still living in Sardinia, his brother had sent him socialist pamphlets from the mainland (socialist thought was expanded while at university)</a:t>
            </a:r>
          </a:p>
          <a:p>
            <a:pPr fontAlgn="base">
              <a:buFont typeface="Arial" panose="020B0604020202020204" pitchFamily="34" charset="0"/>
              <a:buChar char="•"/>
            </a:pPr>
            <a:r>
              <a:rPr lang="en-US" sz="2400" dirty="0"/>
              <a:t> </a:t>
            </a:r>
            <a:r>
              <a:rPr lang="en-US" sz="2400" b="1" dirty="0"/>
              <a:t>Values: </a:t>
            </a:r>
            <a:r>
              <a:rPr lang="en-US" sz="2400" dirty="0"/>
              <a:t>Went beyond merely propagandizing and political organizing </a:t>
            </a:r>
            <a:r>
              <a:rPr lang="en-US" sz="2400" dirty="0">
                <a:sym typeface="Wingdings" panose="05000000000000000000" pitchFamily="2" charset="2"/>
              </a:rPr>
              <a:t> the first Marxist to theorize around the problems of twentieth century revolutionary change in Western Europe</a:t>
            </a:r>
          </a:p>
          <a:p>
            <a:pPr lvl="1" fontAlgn="base">
              <a:buFont typeface="Arial" panose="020B0604020202020204" pitchFamily="34" charset="0"/>
              <a:buChar char="•"/>
            </a:pPr>
            <a:r>
              <a:rPr lang="en-US" sz="2000" dirty="0"/>
              <a:t>Also, importantly, the first to identify the centrality of the struggle against </a:t>
            </a:r>
            <a:r>
              <a:rPr lang="en-US" sz="2000" i="1" dirty="0"/>
              <a:t>bourgeois values </a:t>
            </a:r>
            <a:r>
              <a:rPr lang="en-US" sz="2000" i="1" dirty="0">
                <a:sym typeface="Wingdings" panose="05000000000000000000" pitchFamily="2" charset="2"/>
              </a:rPr>
              <a:t> </a:t>
            </a:r>
            <a:r>
              <a:rPr lang="en-US" sz="2000" dirty="0">
                <a:sym typeface="Wingdings" panose="05000000000000000000" pitchFamily="2" charset="2"/>
              </a:rPr>
              <a:t>theorized about the ideological and cultural struggle</a:t>
            </a:r>
          </a:p>
          <a:p>
            <a:pPr fontAlgn="base">
              <a:buFont typeface="Arial" panose="020B0604020202020204" pitchFamily="34" charset="0"/>
              <a:buChar char="•"/>
            </a:pPr>
            <a:r>
              <a:rPr lang="en-US" sz="2400" b="1" dirty="0"/>
              <a:t>(In)formal education:</a:t>
            </a:r>
            <a:r>
              <a:rPr lang="en-US" sz="2400" dirty="0"/>
              <a:t> Made important contributions for informal education</a:t>
            </a:r>
          </a:p>
          <a:p>
            <a:pPr marL="544068" lvl="1" indent="-342900" fontAlgn="base">
              <a:buFont typeface="+mj-lt"/>
              <a:buAutoNum type="arabicPeriod"/>
            </a:pPr>
            <a:r>
              <a:rPr lang="en-US" sz="2000" b="1" dirty="0"/>
              <a:t>Theory of Hegemony:</a:t>
            </a:r>
            <a:r>
              <a:rPr lang="en-US" sz="2000" dirty="0"/>
              <a:t> gives us a way to understand the context in which informal educators are acting (plus theorizes about the possibility of transformation)</a:t>
            </a:r>
          </a:p>
          <a:p>
            <a:pPr marL="544068" lvl="1" indent="-342900" fontAlgn="base">
              <a:buFont typeface="+mj-lt"/>
              <a:buAutoNum type="arabicPeriod"/>
            </a:pPr>
            <a:r>
              <a:rPr lang="en-US" sz="2000" b="1" dirty="0"/>
              <a:t>Organic intellectual: </a:t>
            </a:r>
            <a:r>
              <a:rPr lang="en-US" sz="2000" dirty="0"/>
              <a:t>Concerned for what he called “organic intellectuals” and its relation to informal education</a:t>
            </a:r>
          </a:p>
          <a:p>
            <a:pPr marL="544068" lvl="1" indent="-342900" fontAlgn="base">
              <a:buFont typeface="+mj-lt"/>
              <a:buAutoNum type="arabicPeriod"/>
            </a:pPr>
            <a:r>
              <a:rPr lang="en-US" sz="2000" b="1" dirty="0"/>
              <a:t>Traditional schooling: </a:t>
            </a:r>
            <a:r>
              <a:rPr lang="en-US" sz="2000" dirty="0"/>
              <a:t>Though informal education and organic intellectuals are important, we don’t need to dismiss traditional forms of education.</a:t>
            </a:r>
            <a:endParaRPr lang="en-US" sz="2000" b="1" dirty="0"/>
          </a:p>
        </p:txBody>
      </p:sp>
      <p:sp>
        <p:nvSpPr>
          <p:cNvPr id="4" name="Slide Number Placeholder 3">
            <a:extLst>
              <a:ext uri="{FF2B5EF4-FFF2-40B4-BE49-F238E27FC236}">
                <a16:creationId xmlns:a16="http://schemas.microsoft.com/office/drawing/2014/main" id="{1005F639-EE9F-4537-B693-D7FB1C075EB7}"/>
              </a:ext>
            </a:extLst>
          </p:cNvPr>
          <p:cNvSpPr>
            <a:spLocks noGrp="1"/>
          </p:cNvSpPr>
          <p:nvPr>
            <p:ph type="sldNum" sz="quarter" idx="12"/>
          </p:nvPr>
        </p:nvSpPr>
        <p:spPr/>
        <p:txBody>
          <a:bodyPr/>
          <a:lstStyle/>
          <a:p>
            <a:fld id="{5D7AEF2D-0619-4DD9-A0B6-3C5CAD5F5595}" type="slidenum">
              <a:rPr lang="en-US" sz="1600" smtClean="0"/>
              <a:t>4</a:t>
            </a:fld>
            <a:endParaRPr lang="en-US" sz="1600" dirty="0"/>
          </a:p>
        </p:txBody>
      </p:sp>
    </p:spTree>
    <p:extLst>
      <p:ext uri="{BB962C8B-B14F-4D97-AF65-F5344CB8AC3E}">
        <p14:creationId xmlns:p14="http://schemas.microsoft.com/office/powerpoint/2010/main" val="97070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C28A-A999-48FC-8658-1602E08BF471}"/>
              </a:ext>
            </a:extLst>
          </p:cNvPr>
          <p:cNvSpPr>
            <a:spLocks noGrp="1"/>
          </p:cNvSpPr>
          <p:nvPr>
            <p:ph type="title"/>
          </p:nvPr>
        </p:nvSpPr>
        <p:spPr/>
        <p:txBody>
          <a:bodyPr/>
          <a:lstStyle/>
          <a:p>
            <a:r>
              <a:rPr lang="en-US" dirty="0"/>
              <a:t>Philosophical Concepts: Hegemony</a:t>
            </a:r>
          </a:p>
        </p:txBody>
      </p:sp>
      <p:sp>
        <p:nvSpPr>
          <p:cNvPr id="3" name="Content Placeholder 2">
            <a:extLst>
              <a:ext uri="{FF2B5EF4-FFF2-40B4-BE49-F238E27FC236}">
                <a16:creationId xmlns:a16="http://schemas.microsoft.com/office/drawing/2014/main" id="{B3C02811-F32D-49C2-8D27-415DC88CBF41}"/>
              </a:ext>
            </a:extLst>
          </p:cNvPr>
          <p:cNvSpPr>
            <a:spLocks noGrp="1"/>
          </p:cNvSpPr>
          <p:nvPr>
            <p:ph idx="1"/>
          </p:nvPr>
        </p:nvSpPr>
        <p:spPr>
          <a:xfrm>
            <a:off x="251209" y="1845733"/>
            <a:ext cx="7645016" cy="4614052"/>
          </a:xfrm>
        </p:spPr>
        <p:txBody>
          <a:bodyPr>
            <a:normAutofit fontScale="92500" lnSpcReduction="20000"/>
          </a:bodyPr>
          <a:lstStyle/>
          <a:p>
            <a:pPr>
              <a:buFont typeface="Arial" panose="020B0604020202020204" pitchFamily="34" charset="0"/>
              <a:buChar char="•"/>
            </a:pPr>
            <a:r>
              <a:rPr lang="en-US" dirty="0"/>
              <a:t>  “Hegemony” was a term not coined by Gramsci </a:t>
            </a:r>
            <a:r>
              <a:rPr lang="en-US" dirty="0">
                <a:sym typeface="Wingdings" panose="05000000000000000000" pitchFamily="2" charset="2"/>
              </a:rPr>
              <a:t> was already in use.</a:t>
            </a:r>
          </a:p>
          <a:p>
            <a:pPr lvl="1">
              <a:buFont typeface="Arial" panose="020B0604020202020204" pitchFamily="34" charset="0"/>
              <a:buChar char="•"/>
            </a:pPr>
            <a:r>
              <a:rPr lang="en-US" dirty="0"/>
              <a:t>Vladimir Lenin used the term to refer to the political leadership of the working-classes in a revolution</a:t>
            </a:r>
          </a:p>
          <a:p>
            <a:pPr>
              <a:buFont typeface="Arial" panose="020B0604020202020204" pitchFamily="34" charset="0"/>
              <a:buChar char="•"/>
            </a:pPr>
            <a:r>
              <a:rPr lang="en-US" dirty="0"/>
              <a:t> Gramsci explored and expanded the concept beyond its earlier use.</a:t>
            </a:r>
          </a:p>
          <a:p>
            <a:pPr lvl="1">
              <a:buFont typeface="Arial" panose="020B0604020202020204" pitchFamily="34" charset="0"/>
              <a:buChar char="•"/>
            </a:pPr>
            <a:r>
              <a:rPr lang="en-US" dirty="0"/>
              <a:t>Wanted to study and understand the way that the bourgeoisie (as the ruling capitalist class) establishes and maintains its control through values and propaganda.</a:t>
            </a:r>
          </a:p>
          <a:p>
            <a:pPr>
              <a:buFont typeface="Arial" panose="020B0604020202020204" pitchFamily="34" charset="0"/>
              <a:buChar char="•"/>
            </a:pPr>
            <a:r>
              <a:rPr lang="en-US" dirty="0"/>
              <a:t> Historical teleology and the inevitability of revolution (traditional Marxism) </a:t>
            </a:r>
            <a:r>
              <a:rPr lang="en-US" dirty="0">
                <a:sym typeface="Wingdings" panose="05000000000000000000" pitchFamily="2" charset="2"/>
              </a:rPr>
              <a:t> but no revolution occurred in Europe…..why?</a:t>
            </a:r>
          </a:p>
          <a:p>
            <a:pPr lvl="1">
              <a:buFont typeface="Arial" panose="020B0604020202020204" pitchFamily="34" charset="0"/>
              <a:buChar char="•"/>
            </a:pPr>
            <a:r>
              <a:rPr lang="en-US" dirty="0"/>
              <a:t>Gramsci explained that capitalism holds power and control not only through violence (see Walter Benjamin) and economic coercion (see Marx), but also through ideology and values.</a:t>
            </a:r>
          </a:p>
          <a:p>
            <a:pPr>
              <a:buFont typeface="Arial" panose="020B0604020202020204" pitchFamily="34" charset="0"/>
              <a:buChar char="•"/>
            </a:pPr>
            <a:r>
              <a:rPr lang="en-US" dirty="0"/>
              <a:t> Capitalist ruling class created a hegemonic culture, comprised and spreading its own values, ideology, and norms </a:t>
            </a:r>
            <a:r>
              <a:rPr lang="en-US" dirty="0">
                <a:sym typeface="Wingdings" panose="05000000000000000000" pitchFamily="2" charset="2"/>
              </a:rPr>
              <a:t> so successful that it became “common sense” values to everyone (regardless of class)</a:t>
            </a:r>
          </a:p>
          <a:p>
            <a:pPr lvl="1">
              <a:buFont typeface="Arial" panose="020B0604020202020204" pitchFamily="34" charset="0"/>
              <a:buChar char="•"/>
            </a:pPr>
            <a:r>
              <a:rPr lang="en-US" dirty="0"/>
              <a:t>Even the working classes identified the good of the ruling classes as their own good</a:t>
            </a:r>
          </a:p>
          <a:p>
            <a:pPr lvl="1">
              <a:buFont typeface="Arial" panose="020B0604020202020204" pitchFamily="34" charset="0"/>
              <a:buChar char="•"/>
            </a:pPr>
            <a:r>
              <a:rPr lang="en-US" dirty="0"/>
              <a:t>This helped perpetuated the capitalist status quo rather than facilitating revolution</a:t>
            </a:r>
          </a:p>
          <a:p>
            <a:pPr>
              <a:buFont typeface="Arial" panose="020B0604020202020204" pitchFamily="34" charset="0"/>
              <a:buChar char="•"/>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7E199F4-F8A5-46E1-BEA1-216987D1C7BD}"/>
              </a:ext>
            </a:extLst>
          </p:cNvPr>
          <p:cNvSpPr>
            <a:spLocks noGrp="1"/>
          </p:cNvSpPr>
          <p:nvPr>
            <p:ph type="sldNum" sz="quarter" idx="12"/>
          </p:nvPr>
        </p:nvSpPr>
        <p:spPr/>
        <p:txBody>
          <a:bodyPr/>
          <a:lstStyle/>
          <a:p>
            <a:fld id="{5D7AEF2D-0619-4DD9-A0B6-3C5CAD5F5595}" type="slidenum">
              <a:rPr lang="en-US" sz="1800" smtClean="0"/>
              <a:t>5</a:t>
            </a:fld>
            <a:endParaRPr lang="en-US" sz="1800" dirty="0"/>
          </a:p>
        </p:txBody>
      </p:sp>
      <p:pic>
        <p:nvPicPr>
          <p:cNvPr id="5" name="Picture 4">
            <a:extLst>
              <a:ext uri="{FF2B5EF4-FFF2-40B4-BE49-F238E27FC236}">
                <a16:creationId xmlns:a16="http://schemas.microsoft.com/office/drawing/2014/main" id="{A9D4C3A1-61D8-49BB-A8E7-1052CF957CF0}"/>
              </a:ext>
            </a:extLst>
          </p:cNvPr>
          <p:cNvPicPr>
            <a:picLocks noChangeAspect="1"/>
          </p:cNvPicPr>
          <p:nvPr/>
        </p:nvPicPr>
        <p:blipFill>
          <a:blip r:embed="rId2"/>
          <a:stretch>
            <a:fillRect/>
          </a:stretch>
        </p:blipFill>
        <p:spPr>
          <a:xfrm>
            <a:off x="7896225" y="1737360"/>
            <a:ext cx="4298070" cy="3230185"/>
          </a:xfrm>
          <a:prstGeom prst="rect">
            <a:avLst/>
          </a:prstGeom>
        </p:spPr>
      </p:pic>
      <p:sp>
        <p:nvSpPr>
          <p:cNvPr id="6" name="TextBox 5">
            <a:extLst>
              <a:ext uri="{FF2B5EF4-FFF2-40B4-BE49-F238E27FC236}">
                <a16:creationId xmlns:a16="http://schemas.microsoft.com/office/drawing/2014/main" id="{B45E78DC-0FFE-4ED9-BD5B-6AB9975F3928}"/>
              </a:ext>
            </a:extLst>
          </p:cNvPr>
          <p:cNvSpPr txBox="1"/>
          <p:nvPr/>
        </p:nvSpPr>
        <p:spPr>
          <a:xfrm>
            <a:off x="8035963" y="4967545"/>
            <a:ext cx="3560781" cy="646331"/>
          </a:xfrm>
          <a:prstGeom prst="rect">
            <a:avLst/>
          </a:prstGeom>
          <a:noFill/>
        </p:spPr>
        <p:txBody>
          <a:bodyPr wrap="square" rtlCol="0">
            <a:spAutoFit/>
          </a:bodyPr>
          <a:lstStyle/>
          <a:p>
            <a:r>
              <a:rPr lang="en-US" sz="1200" dirty="0" err="1"/>
              <a:t>Peppino</a:t>
            </a:r>
            <a:r>
              <a:rPr lang="en-US" sz="1200" dirty="0"/>
              <a:t> </a:t>
            </a:r>
            <a:r>
              <a:rPr lang="en-US" sz="1200" dirty="0" err="1"/>
              <a:t>Mazzotta</a:t>
            </a:r>
            <a:r>
              <a:rPr lang="en-US" sz="1200" dirty="0"/>
              <a:t> in </a:t>
            </a:r>
            <a:r>
              <a:rPr lang="en-US" sz="1200" i="1" dirty="0"/>
              <a:t>Gramsci 44</a:t>
            </a:r>
          </a:p>
          <a:p>
            <a:r>
              <a:rPr lang="en-US" sz="1200" dirty="0"/>
              <a:t>Documentary about Gramsci’s 44 days imprisonment on the island of </a:t>
            </a:r>
            <a:r>
              <a:rPr lang="en-US" sz="1200" dirty="0" err="1"/>
              <a:t>Ustica</a:t>
            </a:r>
            <a:endParaRPr lang="en-US" sz="1200" dirty="0"/>
          </a:p>
        </p:txBody>
      </p:sp>
    </p:spTree>
    <p:extLst>
      <p:ext uri="{BB962C8B-B14F-4D97-AF65-F5344CB8AC3E}">
        <p14:creationId xmlns:p14="http://schemas.microsoft.com/office/powerpoint/2010/main" val="1262242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A0CE-FD61-4C74-897E-971D3C43EB58}"/>
              </a:ext>
            </a:extLst>
          </p:cNvPr>
          <p:cNvSpPr>
            <a:spLocks noGrp="1"/>
          </p:cNvSpPr>
          <p:nvPr>
            <p:ph type="title"/>
          </p:nvPr>
        </p:nvSpPr>
        <p:spPr/>
        <p:txBody>
          <a:bodyPr/>
          <a:lstStyle/>
          <a:p>
            <a:r>
              <a:rPr lang="en-US" dirty="0"/>
              <a:t>Philosophical Concepts: Hegemony</a:t>
            </a:r>
            <a:br>
              <a:rPr lang="en-US" dirty="0"/>
            </a:br>
            <a:r>
              <a:rPr lang="en-US" i="1" dirty="0"/>
              <a:t>The need for working-class culture</a:t>
            </a:r>
          </a:p>
        </p:txBody>
      </p:sp>
      <p:sp>
        <p:nvSpPr>
          <p:cNvPr id="3" name="Content Placeholder 2">
            <a:extLst>
              <a:ext uri="{FF2B5EF4-FFF2-40B4-BE49-F238E27FC236}">
                <a16:creationId xmlns:a16="http://schemas.microsoft.com/office/drawing/2014/main" id="{4868093E-F42B-403E-9150-6B7301230C9E}"/>
              </a:ext>
            </a:extLst>
          </p:cNvPr>
          <p:cNvSpPr>
            <a:spLocks noGrp="1"/>
          </p:cNvSpPr>
          <p:nvPr>
            <p:ph idx="1"/>
          </p:nvPr>
        </p:nvSpPr>
        <p:spPr>
          <a:xfrm>
            <a:off x="3319148" y="1737360"/>
            <a:ext cx="8762162" cy="4614051"/>
          </a:xfrm>
        </p:spPr>
        <p:txBody>
          <a:bodyPr>
            <a:normAutofit fontScale="85000" lnSpcReduction="20000"/>
          </a:bodyPr>
          <a:lstStyle/>
          <a:p>
            <a:pPr>
              <a:buFont typeface="Arial" panose="020B0604020202020204" pitchFamily="34" charset="0"/>
              <a:buChar char="•"/>
            </a:pPr>
            <a:r>
              <a:rPr lang="en-US" dirty="0"/>
              <a:t> Working class culture needed:</a:t>
            </a:r>
          </a:p>
          <a:p>
            <a:pPr lvl="1">
              <a:buFont typeface="Arial" panose="020B0604020202020204" pitchFamily="34" charset="0"/>
              <a:buChar char="•"/>
            </a:pPr>
            <a:r>
              <a:rPr lang="en-US" dirty="0"/>
              <a:t>Counter the ideology of bourgeois culture and its supposed naturalness or normalcy</a:t>
            </a:r>
          </a:p>
          <a:p>
            <a:pPr>
              <a:buFont typeface="Arial" panose="020B0604020202020204" pitchFamily="34" charset="0"/>
              <a:buChar char="•"/>
            </a:pPr>
            <a:r>
              <a:rPr lang="en-US" dirty="0"/>
              <a:t>Traditional Marxists like Lenin thought that culture was not as important for political struggle </a:t>
            </a:r>
            <a:r>
              <a:rPr lang="en-US" dirty="0">
                <a:sym typeface="Wingdings" panose="05000000000000000000" pitchFamily="2" charset="2"/>
              </a:rPr>
              <a:t> but for Gramsci, cultural hegemony was needed before any take over of power is possible</a:t>
            </a:r>
          </a:p>
          <a:p>
            <a:pPr>
              <a:buFont typeface="Arial" panose="020B0604020202020204" pitchFamily="34" charset="0"/>
              <a:buChar char="•"/>
            </a:pPr>
            <a:r>
              <a:rPr lang="en-US" dirty="0"/>
              <a:t>A class cannot merely dominate and control in the modern world by simply advancing own economic interests </a:t>
            </a:r>
            <a:r>
              <a:rPr lang="en-US" dirty="0">
                <a:sym typeface="Wingdings" panose="05000000000000000000" pitchFamily="2" charset="2"/>
              </a:rPr>
              <a:t> also not enough to control through force, violence, and coercion</a:t>
            </a:r>
          </a:p>
          <a:p>
            <a:pPr lvl="1">
              <a:buFont typeface="Arial" panose="020B0604020202020204" pitchFamily="34" charset="0"/>
              <a:buChar char="•"/>
            </a:pPr>
            <a:r>
              <a:rPr lang="en-US" dirty="0">
                <a:sym typeface="Wingdings" panose="05000000000000000000" pitchFamily="2" charset="2"/>
              </a:rPr>
              <a:t>Must make alliances, compromises, and assert intellectual leadership</a:t>
            </a:r>
            <a:endParaRPr lang="en-US" dirty="0"/>
          </a:p>
          <a:p>
            <a:pPr>
              <a:buFont typeface="Arial" panose="020B0604020202020204" pitchFamily="34" charset="0"/>
              <a:buChar char="•"/>
            </a:pPr>
            <a:r>
              <a:rPr lang="en-US" dirty="0"/>
              <a:t>Gramsci focuses analysis on the areas and institutions that prop up bourgeois cultural values:</a:t>
            </a:r>
          </a:p>
          <a:p>
            <a:pPr lvl="1">
              <a:buFont typeface="Arial" panose="020B0604020202020204" pitchFamily="34" charset="0"/>
              <a:buChar char="•"/>
            </a:pPr>
            <a:r>
              <a:rPr lang="en-US" dirty="0"/>
              <a:t>Such as popular culture, mainstream religion, folklore</a:t>
            </a:r>
          </a:p>
          <a:p>
            <a:pPr lvl="1">
              <a:buFont typeface="Arial" panose="020B0604020202020204" pitchFamily="34" charset="0"/>
              <a:buChar char="•"/>
            </a:pPr>
            <a:r>
              <a:rPr lang="en-US" dirty="0"/>
              <a:t>Sees the Roman Catholic Church as an impressive example of this kind of hegemonic influence: the church took great care to prevent any gap in interpretation of religion between the literate elites and the illiterate working classes.</a:t>
            </a:r>
          </a:p>
          <a:p>
            <a:pPr>
              <a:buFont typeface="Arial" panose="020B0604020202020204" pitchFamily="34" charset="0"/>
              <a:buChar char="•"/>
            </a:pPr>
            <a:r>
              <a:rPr lang="en-US" dirty="0"/>
              <a:t>According to Gramsci, Marxism is the coming together of two historical trends:</a:t>
            </a:r>
          </a:p>
          <a:p>
            <a:pPr lvl="1">
              <a:buFont typeface="Arial" panose="020B0604020202020204" pitchFamily="34" charset="0"/>
              <a:buChar char="•"/>
            </a:pPr>
            <a:r>
              <a:rPr lang="en-US" dirty="0"/>
              <a:t>Renaissance Humanism</a:t>
            </a:r>
          </a:p>
          <a:p>
            <a:pPr lvl="1">
              <a:buFont typeface="Arial" panose="020B0604020202020204" pitchFamily="34" charset="0"/>
              <a:buChar char="•"/>
            </a:pPr>
            <a:r>
              <a:rPr lang="en-US" dirty="0"/>
              <a:t>Populist elements of the Reformation</a:t>
            </a:r>
          </a:p>
          <a:p>
            <a:pPr>
              <a:buFont typeface="Arial" panose="020B0604020202020204" pitchFamily="34" charset="0"/>
              <a:buChar char="•"/>
            </a:pPr>
            <a:r>
              <a:rPr lang="en-US" dirty="0"/>
              <a:t>Marxism can only persist over religion if it meets the spiritual needs of the people </a:t>
            </a:r>
            <a:r>
              <a:rPr lang="en-US" dirty="0">
                <a:sym typeface="Wingdings" panose="05000000000000000000" pitchFamily="2" charset="2"/>
              </a:rPr>
              <a:t> it would have to become an expression of their own lived experiences in order for that to </a:t>
            </a:r>
            <a:r>
              <a:rPr lang="en-US">
                <a:sym typeface="Wingdings" panose="05000000000000000000" pitchFamily="2" charset="2"/>
              </a:rPr>
              <a:t>happen.</a:t>
            </a:r>
            <a:endParaRPr lang="en-US" dirty="0"/>
          </a:p>
        </p:txBody>
      </p:sp>
      <p:sp>
        <p:nvSpPr>
          <p:cNvPr id="4" name="Slide Number Placeholder 3">
            <a:extLst>
              <a:ext uri="{FF2B5EF4-FFF2-40B4-BE49-F238E27FC236}">
                <a16:creationId xmlns:a16="http://schemas.microsoft.com/office/drawing/2014/main" id="{AB377E04-4DFF-4B42-B699-9BCD93C5AF35}"/>
              </a:ext>
            </a:extLst>
          </p:cNvPr>
          <p:cNvSpPr>
            <a:spLocks noGrp="1"/>
          </p:cNvSpPr>
          <p:nvPr>
            <p:ph type="sldNum" sz="quarter" idx="12"/>
          </p:nvPr>
        </p:nvSpPr>
        <p:spPr/>
        <p:txBody>
          <a:bodyPr/>
          <a:lstStyle/>
          <a:p>
            <a:fld id="{5D7AEF2D-0619-4DD9-A0B6-3C5CAD5F5595}" type="slidenum">
              <a:rPr lang="en-US" sz="1800" smtClean="0"/>
              <a:t>6</a:t>
            </a:fld>
            <a:endParaRPr lang="en-US" sz="1800" dirty="0"/>
          </a:p>
        </p:txBody>
      </p:sp>
      <p:pic>
        <p:nvPicPr>
          <p:cNvPr id="6" name="Picture 5">
            <a:extLst>
              <a:ext uri="{FF2B5EF4-FFF2-40B4-BE49-F238E27FC236}">
                <a16:creationId xmlns:a16="http://schemas.microsoft.com/office/drawing/2014/main" id="{34B204DA-8B1A-45E5-ADCC-0952D95B5ABF}"/>
              </a:ext>
            </a:extLst>
          </p:cNvPr>
          <p:cNvPicPr>
            <a:picLocks noChangeAspect="1"/>
          </p:cNvPicPr>
          <p:nvPr/>
        </p:nvPicPr>
        <p:blipFill>
          <a:blip r:embed="rId2"/>
          <a:stretch>
            <a:fillRect/>
          </a:stretch>
        </p:blipFill>
        <p:spPr>
          <a:xfrm>
            <a:off x="33681" y="1737360"/>
            <a:ext cx="3285467" cy="4442344"/>
          </a:xfrm>
          <a:prstGeom prst="rect">
            <a:avLst/>
          </a:prstGeom>
        </p:spPr>
      </p:pic>
    </p:spTree>
    <p:extLst>
      <p:ext uri="{BB962C8B-B14F-4D97-AF65-F5344CB8AC3E}">
        <p14:creationId xmlns:p14="http://schemas.microsoft.com/office/powerpoint/2010/main" val="898741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F1D9-4DB6-4A10-9596-9A15004D8764}"/>
              </a:ext>
            </a:extLst>
          </p:cNvPr>
          <p:cNvSpPr>
            <a:spLocks noGrp="1"/>
          </p:cNvSpPr>
          <p:nvPr>
            <p:ph type="title"/>
          </p:nvPr>
        </p:nvSpPr>
        <p:spPr/>
        <p:txBody>
          <a:bodyPr/>
          <a:lstStyle/>
          <a:p>
            <a:r>
              <a:rPr lang="en-US" dirty="0"/>
              <a:t>Philosophical concept</a:t>
            </a:r>
            <a:br>
              <a:rPr lang="en-US" dirty="0"/>
            </a:br>
            <a:r>
              <a:rPr lang="en-US" sz="3600" i="1" dirty="0"/>
              <a:t>Historicism (The Philosophy of History)</a:t>
            </a:r>
            <a:endParaRPr lang="en-US" dirty="0"/>
          </a:p>
        </p:txBody>
      </p:sp>
      <p:sp>
        <p:nvSpPr>
          <p:cNvPr id="3" name="Content Placeholder 2">
            <a:extLst>
              <a:ext uri="{FF2B5EF4-FFF2-40B4-BE49-F238E27FC236}">
                <a16:creationId xmlns:a16="http://schemas.microsoft.com/office/drawing/2014/main" id="{254437C2-0EC1-49D2-B3F1-B9EC29953A43}"/>
              </a:ext>
            </a:extLst>
          </p:cNvPr>
          <p:cNvSpPr>
            <a:spLocks noGrp="1"/>
          </p:cNvSpPr>
          <p:nvPr>
            <p:ph idx="1"/>
          </p:nvPr>
        </p:nvSpPr>
        <p:spPr>
          <a:xfrm>
            <a:off x="86061" y="1845733"/>
            <a:ext cx="12105939" cy="4458247"/>
          </a:xfrm>
        </p:spPr>
        <p:txBody>
          <a:bodyPr>
            <a:normAutofit fontScale="92500" lnSpcReduction="10000"/>
          </a:bodyPr>
          <a:lstStyle/>
          <a:p>
            <a:pPr>
              <a:buFont typeface="Arial" panose="020B0604020202020204" pitchFamily="34" charset="0"/>
              <a:buChar char="•"/>
            </a:pPr>
            <a:r>
              <a:rPr lang="en-US" dirty="0"/>
              <a:t> Both Gramsci and Marx were ‘historicists’: theory and social life determined by history</a:t>
            </a:r>
          </a:p>
          <a:p>
            <a:pPr lvl="1">
              <a:buFont typeface="Arial" panose="020B0604020202020204" pitchFamily="34" charset="0"/>
              <a:buChar char="•"/>
            </a:pPr>
            <a:r>
              <a:rPr lang="en-US" dirty="0"/>
              <a:t>Gramsci: meaning comes from the relationships between human activity and the social/historical processes of which it is a part</a:t>
            </a:r>
          </a:p>
          <a:p>
            <a:pPr lvl="1">
              <a:buFont typeface="Arial" panose="020B0604020202020204" pitchFamily="34" charset="0"/>
              <a:buChar char="•"/>
            </a:pPr>
            <a:r>
              <a:rPr lang="en-US" dirty="0"/>
              <a:t>Also, preempted the “New Historicist” movement: ideas cannot be understood apart of their historical and social context </a:t>
            </a:r>
            <a:r>
              <a:rPr lang="en-US" dirty="0">
                <a:sym typeface="Wingdings" panose="05000000000000000000" pitchFamily="2" charset="2"/>
              </a:rPr>
              <a:t> cannot be understood outside their origin.</a:t>
            </a:r>
            <a:endParaRPr lang="en-US" dirty="0"/>
          </a:p>
          <a:p>
            <a:r>
              <a:rPr lang="en-US" dirty="0"/>
              <a:t> Gramsci: we organize our understanding of the world through our social relations between the person and concepts </a:t>
            </a:r>
            <a:r>
              <a:rPr lang="en-US" dirty="0">
                <a:sym typeface="Wingdings" panose="05000000000000000000" pitchFamily="2" charset="2"/>
              </a:rPr>
              <a:t> not through our knowledge of our relation to things (to an objective, verifiable reality).</a:t>
            </a:r>
          </a:p>
          <a:p>
            <a:pPr lvl="1"/>
            <a:r>
              <a:rPr lang="en-US" dirty="0"/>
              <a:t>Therefore, there is no such thing as static human nature </a:t>
            </a:r>
            <a:r>
              <a:rPr lang="en-US" dirty="0">
                <a:sym typeface="Wingdings" panose="05000000000000000000" pitchFamily="2" charset="2"/>
              </a:rPr>
              <a:t> only historically changing social relationships</a:t>
            </a:r>
          </a:p>
          <a:p>
            <a:pPr lvl="1"/>
            <a:r>
              <a:rPr lang="en-US" dirty="0">
                <a:sym typeface="Wingdings" panose="05000000000000000000" pitchFamily="2" charset="2"/>
              </a:rPr>
              <a:t>Science and philosophy cannot reflect a stable reality that is independent of us  we can only theorize about what can be thought of as true in a historical situation, what reflects current epistemology</a:t>
            </a:r>
          </a:p>
          <a:p>
            <a:r>
              <a:rPr lang="en-US" dirty="0"/>
              <a:t>Divergence from Marx: Most 19</a:t>
            </a:r>
            <a:r>
              <a:rPr lang="en-US" baseline="30000" dirty="0"/>
              <a:t>th</a:t>
            </a:r>
            <a:r>
              <a:rPr lang="en-US" dirty="0"/>
              <a:t> century Marxists and 20</a:t>
            </a:r>
            <a:r>
              <a:rPr lang="en-US" baseline="30000" dirty="0"/>
              <a:t>th</a:t>
            </a:r>
            <a:r>
              <a:rPr lang="en-US" dirty="0"/>
              <a:t> century Orthodox Marxists believed that truth was verifiable and was truth no matter where it is known </a:t>
            </a:r>
            <a:r>
              <a:rPr lang="en-US" dirty="0">
                <a:sym typeface="Wingdings" panose="05000000000000000000" pitchFamily="2" charset="2"/>
              </a:rPr>
              <a:t> truth can be known and universally applied</a:t>
            </a:r>
          </a:p>
          <a:p>
            <a:pPr lvl="1"/>
            <a:r>
              <a:rPr lang="en-US" dirty="0"/>
              <a:t>Scientific truth and knowledge (which includes Marxism – which understands itself as a science) accumulates throughout history </a:t>
            </a:r>
            <a:r>
              <a:rPr lang="en-US" dirty="0">
                <a:sym typeface="Wingdings" panose="05000000000000000000" pitchFamily="2" charset="2"/>
              </a:rPr>
              <a:t> progress</a:t>
            </a:r>
          </a:p>
          <a:p>
            <a:pPr lvl="1"/>
            <a:r>
              <a:rPr lang="en-US" dirty="0">
                <a:sym typeface="Wingdings" panose="05000000000000000000" pitchFamily="2" charset="2"/>
              </a:rPr>
              <a:t>Traditional Marxism: economics and history are not part of the illusory world of the superstructure</a:t>
            </a:r>
          </a:p>
          <a:p>
            <a:pPr lvl="1"/>
            <a:r>
              <a:rPr lang="en-US" dirty="0"/>
              <a:t>Gramsci: diverged from this traditional Marxist view </a:t>
            </a:r>
            <a:r>
              <a:rPr lang="en-US" dirty="0">
                <a:sym typeface="Wingdings" panose="05000000000000000000" pitchFamily="2" charset="2"/>
              </a:rPr>
              <a:t> Marxism is “true” in a very important way: it outlines the proletariat class consciousness.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AB0BF48-7603-42B5-87F2-7743486C1D23}"/>
              </a:ext>
            </a:extLst>
          </p:cNvPr>
          <p:cNvSpPr>
            <a:spLocks noGrp="1"/>
          </p:cNvSpPr>
          <p:nvPr>
            <p:ph type="sldNum" sz="quarter" idx="12"/>
          </p:nvPr>
        </p:nvSpPr>
        <p:spPr/>
        <p:txBody>
          <a:bodyPr/>
          <a:lstStyle/>
          <a:p>
            <a:fld id="{5D7AEF2D-0619-4DD9-A0B6-3C5CAD5F5595}" type="slidenum">
              <a:rPr lang="en-US" sz="1800" smtClean="0"/>
              <a:t>7</a:t>
            </a:fld>
            <a:endParaRPr lang="en-US" sz="1800" dirty="0"/>
          </a:p>
        </p:txBody>
      </p:sp>
    </p:spTree>
    <p:extLst>
      <p:ext uri="{BB962C8B-B14F-4D97-AF65-F5344CB8AC3E}">
        <p14:creationId xmlns:p14="http://schemas.microsoft.com/office/powerpoint/2010/main" val="2802295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CD43-2A87-4A1C-92F4-078349203867}"/>
              </a:ext>
            </a:extLst>
          </p:cNvPr>
          <p:cNvSpPr>
            <a:spLocks noGrp="1"/>
          </p:cNvSpPr>
          <p:nvPr>
            <p:ph type="title"/>
          </p:nvPr>
        </p:nvSpPr>
        <p:spPr>
          <a:xfrm>
            <a:off x="0" y="114480"/>
            <a:ext cx="10058400" cy="1450757"/>
          </a:xfrm>
        </p:spPr>
        <p:txBody>
          <a:bodyPr/>
          <a:lstStyle/>
          <a:p>
            <a:r>
              <a:rPr lang="en-US" dirty="0"/>
              <a:t>Philosophical concept: “subaltern”</a:t>
            </a:r>
            <a:br>
              <a:rPr lang="en-US" dirty="0"/>
            </a:br>
            <a:r>
              <a:rPr lang="en-US" sz="3600" i="1" dirty="0"/>
              <a:t>On intellectuals and on education</a:t>
            </a:r>
            <a:endParaRPr lang="en-US" dirty="0"/>
          </a:p>
        </p:txBody>
      </p:sp>
      <p:sp>
        <p:nvSpPr>
          <p:cNvPr id="3" name="Content Placeholder 2">
            <a:extLst>
              <a:ext uri="{FF2B5EF4-FFF2-40B4-BE49-F238E27FC236}">
                <a16:creationId xmlns:a16="http://schemas.microsoft.com/office/drawing/2014/main" id="{02F28065-BF36-4231-94BF-C176B079E0E2}"/>
              </a:ext>
            </a:extLst>
          </p:cNvPr>
          <p:cNvSpPr>
            <a:spLocks noGrp="1"/>
          </p:cNvSpPr>
          <p:nvPr>
            <p:ph idx="1"/>
          </p:nvPr>
        </p:nvSpPr>
        <p:spPr>
          <a:xfrm>
            <a:off x="291401" y="1845733"/>
            <a:ext cx="8884872" cy="4382945"/>
          </a:xfrm>
        </p:spPr>
        <p:txBody>
          <a:bodyPr>
            <a:normAutofit fontScale="92500" lnSpcReduction="10000"/>
          </a:bodyPr>
          <a:lstStyle/>
          <a:p>
            <a:pPr>
              <a:buFont typeface="Wingdings" panose="05000000000000000000" pitchFamily="2" charset="2"/>
              <a:buChar char="§"/>
            </a:pPr>
            <a:r>
              <a:rPr lang="en-US" dirty="0"/>
              <a:t>All people are intellectuals: each have intellectual faculties </a:t>
            </a:r>
            <a:r>
              <a:rPr lang="en-US" dirty="0">
                <a:sym typeface="Wingdings" panose="05000000000000000000" pitchFamily="2" charset="2"/>
              </a:rPr>
              <a:t> but not all have the </a:t>
            </a:r>
            <a:r>
              <a:rPr lang="en-US" i="1" dirty="0">
                <a:sym typeface="Wingdings" panose="05000000000000000000" pitchFamily="2" charset="2"/>
              </a:rPr>
              <a:t>social role</a:t>
            </a:r>
            <a:r>
              <a:rPr lang="en-US" dirty="0">
                <a:sym typeface="Wingdings" panose="05000000000000000000" pitchFamily="2" charset="2"/>
              </a:rPr>
              <a:t> of intellectuals</a:t>
            </a:r>
          </a:p>
          <a:p>
            <a:pPr>
              <a:buFont typeface="Wingdings" panose="05000000000000000000" pitchFamily="2" charset="2"/>
              <a:buChar char="§"/>
            </a:pPr>
            <a:r>
              <a:rPr lang="en-US" dirty="0"/>
              <a:t> Intellectuals: not talkers, but organizers who create hegemony through value apparatuses (e.g. education and media).</a:t>
            </a:r>
          </a:p>
          <a:p>
            <a:pPr>
              <a:buFont typeface="Wingdings" panose="05000000000000000000" pitchFamily="2" charset="2"/>
              <a:buChar char="§"/>
            </a:pPr>
            <a:r>
              <a:rPr lang="en-US" dirty="0"/>
              <a:t> Wants to differentiate between two groups:</a:t>
            </a:r>
          </a:p>
          <a:p>
            <a:pPr lvl="1">
              <a:buFont typeface="Wingdings" panose="05000000000000000000" pitchFamily="2" charset="2"/>
              <a:buChar char="§"/>
            </a:pPr>
            <a:r>
              <a:rPr lang="en-US" dirty="0"/>
              <a:t>‘</a:t>
            </a:r>
            <a:r>
              <a:rPr lang="en-US" dirty="0" err="1"/>
              <a:t>Intelligensia</a:t>
            </a:r>
            <a:r>
              <a:rPr lang="en-US" dirty="0"/>
              <a:t>’: falsely sees itself as apart from society, in a different class, immune from class indoctrination </a:t>
            </a:r>
          </a:p>
          <a:p>
            <a:pPr lvl="1">
              <a:buFont typeface="Wingdings" panose="05000000000000000000" pitchFamily="2" charset="2"/>
              <a:buChar char="§"/>
            </a:pPr>
            <a:r>
              <a:rPr lang="en-US" dirty="0"/>
              <a:t>Organic intellectual: each class naturally produces intellectuals </a:t>
            </a:r>
            <a:r>
              <a:rPr lang="en-US" dirty="0">
                <a:sym typeface="Wingdings" panose="05000000000000000000" pitchFamily="2" charset="2"/>
              </a:rPr>
              <a:t> not simply describing social and material life through science, but also through the rhetoric of feelings, experiences, and culture. Can articulate the experiences which the proletariat cannot express for themselves.</a:t>
            </a:r>
          </a:p>
          <a:p>
            <a:pPr>
              <a:buFont typeface="Wingdings" panose="05000000000000000000" pitchFamily="2" charset="2"/>
              <a:buChar char="§"/>
            </a:pPr>
            <a:r>
              <a:rPr lang="en-US" dirty="0"/>
              <a:t>The duty of the ‘organic intellectual’: they must give language to their class’s common sense and folk wisdom </a:t>
            </a:r>
            <a:r>
              <a:rPr lang="en-US" dirty="0">
                <a:sym typeface="Wingdings" panose="05000000000000000000" pitchFamily="2" charset="2"/>
              </a:rPr>
              <a:t> they must speak for and represent marginalized social groups.</a:t>
            </a:r>
          </a:p>
          <a:p>
            <a:pPr lvl="1">
              <a:buFont typeface="Wingdings" panose="05000000000000000000" pitchFamily="2" charset="2"/>
              <a:buChar char="§"/>
            </a:pPr>
            <a:r>
              <a:rPr lang="en-US" dirty="0"/>
              <a:t>These excluded social groups who cannot speak for themselves he calls the “subaltern”</a:t>
            </a:r>
          </a:p>
          <a:p>
            <a:pPr>
              <a:buFont typeface="Wingdings" panose="05000000000000000000" pitchFamily="2" charset="2"/>
              <a:buChar char="§"/>
            </a:pPr>
            <a:r>
              <a:rPr lang="en-US" dirty="0"/>
              <a:t>Gayatri Spivak takes up Gramsci’s notion of the subaltern in one of the most important books of post-colonial critical theory of the late 20</a:t>
            </a:r>
            <a:r>
              <a:rPr lang="en-US" baseline="30000" dirty="0"/>
              <a:t>th</a:t>
            </a:r>
            <a:r>
              <a:rPr lang="en-US" dirty="0"/>
              <a:t> century: </a:t>
            </a:r>
            <a:r>
              <a:rPr lang="en-US" i="1" dirty="0"/>
              <a:t>Can the Subaltern Speak?</a:t>
            </a:r>
            <a:endParaRPr lang="en-US" sz="1600" dirty="0"/>
          </a:p>
        </p:txBody>
      </p:sp>
      <p:sp>
        <p:nvSpPr>
          <p:cNvPr id="4" name="Slide Number Placeholder 3">
            <a:extLst>
              <a:ext uri="{FF2B5EF4-FFF2-40B4-BE49-F238E27FC236}">
                <a16:creationId xmlns:a16="http://schemas.microsoft.com/office/drawing/2014/main" id="{103705E1-D73C-4349-9864-2BB3D624B5CB}"/>
              </a:ext>
            </a:extLst>
          </p:cNvPr>
          <p:cNvSpPr>
            <a:spLocks noGrp="1"/>
          </p:cNvSpPr>
          <p:nvPr>
            <p:ph type="sldNum" sz="quarter" idx="12"/>
          </p:nvPr>
        </p:nvSpPr>
        <p:spPr/>
        <p:txBody>
          <a:bodyPr/>
          <a:lstStyle/>
          <a:p>
            <a:fld id="{5D7AEF2D-0619-4DD9-A0B6-3C5CAD5F5595}" type="slidenum">
              <a:rPr lang="en-US" sz="2400" smtClean="0"/>
              <a:t>8</a:t>
            </a:fld>
            <a:endParaRPr lang="en-US" dirty="0"/>
          </a:p>
        </p:txBody>
      </p:sp>
      <p:pic>
        <p:nvPicPr>
          <p:cNvPr id="5" name="Picture 4">
            <a:extLst>
              <a:ext uri="{FF2B5EF4-FFF2-40B4-BE49-F238E27FC236}">
                <a16:creationId xmlns:a16="http://schemas.microsoft.com/office/drawing/2014/main" id="{37A5D914-2FEE-4BD6-8032-E6ADCD6B894F}"/>
              </a:ext>
            </a:extLst>
          </p:cNvPr>
          <p:cNvPicPr>
            <a:picLocks noChangeAspect="1"/>
          </p:cNvPicPr>
          <p:nvPr/>
        </p:nvPicPr>
        <p:blipFill>
          <a:blip r:embed="rId2"/>
          <a:stretch>
            <a:fillRect/>
          </a:stretch>
        </p:blipFill>
        <p:spPr>
          <a:xfrm>
            <a:off x="9423699" y="33090"/>
            <a:ext cx="2652008" cy="4148439"/>
          </a:xfrm>
          <a:prstGeom prst="rect">
            <a:avLst/>
          </a:prstGeom>
        </p:spPr>
      </p:pic>
      <p:pic>
        <p:nvPicPr>
          <p:cNvPr id="6" name="Picture 5">
            <a:extLst>
              <a:ext uri="{FF2B5EF4-FFF2-40B4-BE49-F238E27FC236}">
                <a16:creationId xmlns:a16="http://schemas.microsoft.com/office/drawing/2014/main" id="{885D0165-1B87-434A-99E2-7256939A5B7E}"/>
              </a:ext>
            </a:extLst>
          </p:cNvPr>
          <p:cNvPicPr>
            <a:picLocks noChangeAspect="1"/>
          </p:cNvPicPr>
          <p:nvPr/>
        </p:nvPicPr>
        <p:blipFill rotWithShape="1">
          <a:blip r:embed="rId3"/>
          <a:srcRect r="1197" b="30223"/>
          <a:stretch/>
        </p:blipFill>
        <p:spPr>
          <a:xfrm>
            <a:off x="9437054" y="4181529"/>
            <a:ext cx="2754945" cy="2947608"/>
          </a:xfrm>
          <a:prstGeom prst="rect">
            <a:avLst/>
          </a:prstGeom>
        </p:spPr>
      </p:pic>
    </p:spTree>
    <p:extLst>
      <p:ext uri="{BB962C8B-B14F-4D97-AF65-F5344CB8AC3E}">
        <p14:creationId xmlns:p14="http://schemas.microsoft.com/office/powerpoint/2010/main" val="50933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3F69-90AB-40BE-9FB7-3DFCB271BA01}"/>
              </a:ext>
            </a:extLst>
          </p:cNvPr>
          <p:cNvSpPr>
            <a:spLocks noGrp="1"/>
          </p:cNvSpPr>
          <p:nvPr>
            <p:ph type="title"/>
          </p:nvPr>
        </p:nvSpPr>
        <p:spPr/>
        <p:txBody>
          <a:bodyPr/>
          <a:lstStyle/>
          <a:p>
            <a:r>
              <a:rPr lang="en-US" dirty="0"/>
              <a:t>Philosophical concept: “subaltern”</a:t>
            </a:r>
            <a:br>
              <a:rPr lang="en-US" dirty="0"/>
            </a:br>
            <a:r>
              <a:rPr lang="en-US" sz="3600" i="1" dirty="0"/>
              <a:t>On intellectuals and on education</a:t>
            </a:r>
            <a:endParaRPr lang="en-US" dirty="0"/>
          </a:p>
        </p:txBody>
      </p:sp>
      <p:sp>
        <p:nvSpPr>
          <p:cNvPr id="3" name="Content Placeholder 2">
            <a:extLst>
              <a:ext uri="{FF2B5EF4-FFF2-40B4-BE49-F238E27FC236}">
                <a16:creationId xmlns:a16="http://schemas.microsoft.com/office/drawing/2014/main" id="{1B5090ED-7C85-4B2B-8F00-39BCFCA2666B}"/>
              </a:ext>
            </a:extLst>
          </p:cNvPr>
          <p:cNvSpPr>
            <a:spLocks noGrp="1"/>
          </p:cNvSpPr>
          <p:nvPr>
            <p:ph idx="1"/>
          </p:nvPr>
        </p:nvSpPr>
        <p:spPr>
          <a:xfrm>
            <a:off x="4014368" y="1904105"/>
            <a:ext cx="8013508" cy="4195482"/>
          </a:xfrm>
        </p:spPr>
        <p:txBody>
          <a:bodyPr>
            <a:normAutofit lnSpcReduction="10000"/>
          </a:bodyPr>
          <a:lstStyle/>
          <a:p>
            <a:pPr>
              <a:buFont typeface="Arial" panose="020B0604020202020204" pitchFamily="34" charset="0"/>
              <a:buChar char="•"/>
            </a:pPr>
            <a:r>
              <a:rPr lang="en-US" dirty="0"/>
              <a:t>The organic intellectual challenges capitalist power by building counter-hegemony </a:t>
            </a:r>
            <a:r>
              <a:rPr lang="en-US" dirty="0">
                <a:sym typeface="Wingdings" panose="05000000000000000000" pitchFamily="2" charset="2"/>
              </a:rPr>
              <a:t> this was part of the “war of position”  the working classes must create and perpetuate alternative ideologies and values to counter bourgeois ideology.</a:t>
            </a:r>
          </a:p>
          <a:p>
            <a:pPr>
              <a:buFont typeface="Wingdings" panose="05000000000000000000" pitchFamily="2" charset="2"/>
              <a:buChar char="§"/>
            </a:pPr>
            <a:r>
              <a:rPr lang="en-US" dirty="0"/>
              <a:t>Gramsci called for an education that could foster working-class “organic” intellectuals </a:t>
            </a:r>
            <a:r>
              <a:rPr lang="en-US" dirty="0">
                <a:sym typeface="Wingdings" panose="05000000000000000000" pitchFamily="2" charset="2"/>
              </a:rPr>
              <a:t> this would help further the goals of a counter-hegemonic working class ideology/culture</a:t>
            </a:r>
          </a:p>
          <a:p>
            <a:pPr lvl="1">
              <a:buFont typeface="Arial" panose="020B0604020202020204" pitchFamily="34" charset="0"/>
              <a:buChar char="•"/>
            </a:pPr>
            <a:r>
              <a:rPr lang="en-US" dirty="0">
                <a:sym typeface="Wingdings" panose="05000000000000000000" pitchFamily="2" charset="2"/>
              </a:rPr>
              <a:t>Rather than forcing Marxism onto the working classes, this new education would help hone pre-existing intellectual activity  foster critical perspectives of bourgeois ideologies and the </a:t>
            </a:r>
            <a:r>
              <a:rPr lang="en-US" i="1" dirty="0">
                <a:sym typeface="Wingdings" panose="05000000000000000000" pitchFamily="2" charset="2"/>
              </a:rPr>
              <a:t>status quo</a:t>
            </a:r>
            <a:endParaRPr lang="en-US" dirty="0">
              <a:sym typeface="Wingdings" panose="05000000000000000000" pitchFamily="2" charset="2"/>
            </a:endParaRPr>
          </a:p>
          <a:p>
            <a:pPr>
              <a:buFont typeface="Wingdings" panose="05000000000000000000" pitchFamily="2" charset="2"/>
              <a:buChar char="§"/>
            </a:pPr>
            <a:r>
              <a:rPr lang="en-US" dirty="0"/>
              <a:t>Gramsci’s ideas about the organic intellectual and the role of the educator being to foster ideas that are already existing in communities would later on go on to influence the revolutionary educational theorist Paulo Freire and the postcolonial thinker Frantz Fanon.</a:t>
            </a:r>
          </a:p>
        </p:txBody>
      </p:sp>
      <p:sp>
        <p:nvSpPr>
          <p:cNvPr id="4" name="Slide Number Placeholder 3">
            <a:extLst>
              <a:ext uri="{FF2B5EF4-FFF2-40B4-BE49-F238E27FC236}">
                <a16:creationId xmlns:a16="http://schemas.microsoft.com/office/drawing/2014/main" id="{3592EF0E-A8AE-42EF-97B4-34157E06038B}"/>
              </a:ext>
            </a:extLst>
          </p:cNvPr>
          <p:cNvSpPr>
            <a:spLocks noGrp="1"/>
          </p:cNvSpPr>
          <p:nvPr>
            <p:ph type="sldNum" sz="quarter" idx="12"/>
          </p:nvPr>
        </p:nvSpPr>
        <p:spPr/>
        <p:txBody>
          <a:bodyPr/>
          <a:lstStyle/>
          <a:p>
            <a:fld id="{5D7AEF2D-0619-4DD9-A0B6-3C5CAD5F5595}" type="slidenum">
              <a:rPr lang="en-US" sz="1800" smtClean="0"/>
              <a:t>9</a:t>
            </a:fld>
            <a:endParaRPr lang="en-US" sz="1800" dirty="0"/>
          </a:p>
        </p:txBody>
      </p:sp>
      <p:pic>
        <p:nvPicPr>
          <p:cNvPr id="6" name="Picture 5">
            <a:extLst>
              <a:ext uri="{FF2B5EF4-FFF2-40B4-BE49-F238E27FC236}">
                <a16:creationId xmlns:a16="http://schemas.microsoft.com/office/drawing/2014/main" id="{A737009D-8A44-4C7B-B81B-A094AF11F061}"/>
              </a:ext>
            </a:extLst>
          </p:cNvPr>
          <p:cNvPicPr>
            <a:picLocks noChangeAspect="1"/>
          </p:cNvPicPr>
          <p:nvPr/>
        </p:nvPicPr>
        <p:blipFill>
          <a:blip r:embed="rId2"/>
          <a:stretch>
            <a:fillRect/>
          </a:stretch>
        </p:blipFill>
        <p:spPr>
          <a:xfrm>
            <a:off x="600859" y="1737360"/>
            <a:ext cx="3413509" cy="4505832"/>
          </a:xfrm>
          <a:prstGeom prst="rect">
            <a:avLst/>
          </a:prstGeom>
        </p:spPr>
      </p:pic>
    </p:spTree>
    <p:extLst>
      <p:ext uri="{BB962C8B-B14F-4D97-AF65-F5344CB8AC3E}">
        <p14:creationId xmlns:p14="http://schemas.microsoft.com/office/powerpoint/2010/main" val="3287461970"/>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2644</TotalTime>
  <Words>1930</Words>
  <Application>Microsoft Office PowerPoint</Application>
  <PresentationFormat>Widescreen</PresentationFormat>
  <Paragraphs>115</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Retrospect</vt:lpstr>
      <vt:lpstr>Antonio Gramsci</vt:lpstr>
      <vt:lpstr>Antonio Gramsci  (1891-1937)</vt:lpstr>
      <vt:lpstr>Early life and introduction to political philosophy</vt:lpstr>
      <vt:lpstr>General contributions</vt:lpstr>
      <vt:lpstr>Philosophical Concepts: Hegemony</vt:lpstr>
      <vt:lpstr>Philosophical Concepts: Hegemony The need for working-class culture</vt:lpstr>
      <vt:lpstr>Philosophical concept Historicism (The Philosophy of History)</vt:lpstr>
      <vt:lpstr>Philosophical concept: “subaltern” On intellectuals and on education</vt:lpstr>
      <vt:lpstr>Philosophical concept: “subaltern” On intellectuals and on education</vt:lpstr>
      <vt:lpstr>Critiquing Marx Against Marxist ‘Materialism’</vt:lpstr>
      <vt:lpstr>Gramsci’s influence</vt:lpstr>
      <vt:lpstr>Sources &amp;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 Weber</dc:title>
  <dc:creator>Elfaki</dc:creator>
  <cp:lastModifiedBy>Elfaki</cp:lastModifiedBy>
  <cp:revision>117</cp:revision>
  <dcterms:created xsi:type="dcterms:W3CDTF">2020-03-17T17:23:06Z</dcterms:created>
  <dcterms:modified xsi:type="dcterms:W3CDTF">2020-04-22T22:05:02Z</dcterms:modified>
</cp:coreProperties>
</file>